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2" r:id="rId1"/>
    <p:sldMasterId id="2147483980" r:id="rId2"/>
    <p:sldMasterId id="2147484022" r:id="rId3"/>
  </p:sldMasterIdLst>
  <p:notesMasterIdLst>
    <p:notesMasterId r:id="rId36"/>
  </p:notesMasterIdLst>
  <p:sldIdLst>
    <p:sldId id="256" r:id="rId4"/>
    <p:sldId id="257" r:id="rId5"/>
    <p:sldId id="259" r:id="rId6"/>
    <p:sldId id="290" r:id="rId7"/>
    <p:sldId id="291" r:id="rId8"/>
    <p:sldId id="315" r:id="rId9"/>
    <p:sldId id="297" r:id="rId10"/>
    <p:sldId id="298" r:id="rId11"/>
    <p:sldId id="299" r:id="rId12"/>
    <p:sldId id="300" r:id="rId13"/>
    <p:sldId id="316" r:id="rId14"/>
    <p:sldId id="292" r:id="rId15"/>
    <p:sldId id="293" r:id="rId16"/>
    <p:sldId id="294" r:id="rId17"/>
    <p:sldId id="301" r:id="rId18"/>
    <p:sldId id="302" r:id="rId19"/>
    <p:sldId id="296" r:id="rId20"/>
    <p:sldId id="305" r:id="rId21"/>
    <p:sldId id="306" r:id="rId22"/>
    <p:sldId id="304" r:id="rId23"/>
    <p:sldId id="311" r:id="rId24"/>
    <p:sldId id="317" r:id="rId25"/>
    <p:sldId id="318" r:id="rId26"/>
    <p:sldId id="319" r:id="rId27"/>
    <p:sldId id="307" r:id="rId28"/>
    <p:sldId id="308" r:id="rId29"/>
    <p:sldId id="320" r:id="rId30"/>
    <p:sldId id="321" r:id="rId31"/>
    <p:sldId id="309" r:id="rId32"/>
    <p:sldId id="310" r:id="rId33"/>
    <p:sldId id="313" r:id="rId34"/>
    <p:sldId id="314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1A46B"/>
    <a:srgbClr val="F4B75E"/>
    <a:srgbClr val="86E49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1476" y="-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/>
      <c:areaChart>
        <c:grouping val="stacked"/>
        <c:ser>
          <c:idx val="0"/>
          <c:order val="0"/>
          <c:cat>
            <c:numRef>
              <c:f>Sheet1!$B$1:$O$1</c:f>
              <c:numCache>
                <c:formatCode>General</c:formatCode>
                <c:ptCount val="14"/>
                <c:pt idx="0">
                  <c:v>2002</c:v>
                </c:pt>
                <c:pt idx="1">
                  <c:v>2004</c:v>
                </c:pt>
                <c:pt idx="2">
                  <c:v>2007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Sheet1!$B$2:$O$2</c:f>
              <c:numCache>
                <c:formatCode>General</c:formatCode>
                <c:ptCount val="14"/>
                <c:pt idx="0">
                  <c:v>56494</c:v>
                </c:pt>
                <c:pt idx="1">
                  <c:v>55200</c:v>
                </c:pt>
                <c:pt idx="2">
                  <c:v>50627</c:v>
                </c:pt>
                <c:pt idx="3">
                  <c:v>49401</c:v>
                </c:pt>
                <c:pt idx="4">
                  <c:v>54778</c:v>
                </c:pt>
                <c:pt idx="5">
                  <c:v>54444</c:v>
                </c:pt>
                <c:pt idx="6">
                  <c:v>53268</c:v>
                </c:pt>
                <c:pt idx="7">
                  <c:v>52949</c:v>
                </c:pt>
                <c:pt idx="8">
                  <c:v>56517</c:v>
                </c:pt>
                <c:pt idx="9">
                  <c:v>57275</c:v>
                </c:pt>
                <c:pt idx="10">
                  <c:v>57315</c:v>
                </c:pt>
                <c:pt idx="11">
                  <c:v>57692</c:v>
                </c:pt>
                <c:pt idx="12">
                  <c:v>57720</c:v>
                </c:pt>
                <c:pt idx="13">
                  <c:v>57700</c:v>
                </c:pt>
              </c:numCache>
            </c:numRef>
          </c:val>
        </c:ser>
        <c:axId val="76752000"/>
        <c:axId val="76753536"/>
      </c:areaChart>
      <c:catAx>
        <c:axId val="767520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2700000" vert="horz"/>
          <a:lstStyle/>
          <a:p>
            <a:pPr>
              <a:defRPr/>
            </a:pPr>
            <a:endParaRPr lang="ru-RU"/>
          </a:p>
        </c:txPr>
        <c:crossAx val="76753536"/>
        <c:crosses val="autoZero"/>
        <c:auto val="1"/>
        <c:lblAlgn val="ctr"/>
        <c:lblOffset val="100"/>
        <c:tickLblSkip val="1"/>
        <c:tickMarkSkip val="1"/>
      </c:catAx>
      <c:valAx>
        <c:axId val="7675353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76752000"/>
        <c:crosses val="autoZero"/>
        <c:crossBetween val="midCat"/>
      </c:valAx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title>
      <c:tx>
        <c:rich>
          <a:bodyPr/>
          <a:lstStyle/>
          <a:p>
            <a:pPr>
              <a:defRPr/>
            </a:pPr>
            <a:r>
              <a:rPr lang="ru-RU" dirty="0"/>
              <a:t>Поступления от предоставления земельных участков на </a:t>
            </a:r>
            <a:r>
              <a:rPr lang="ru-RU" dirty="0" smtClean="0"/>
              <a:t>торгах</a:t>
            </a:r>
            <a:endParaRPr lang="ru-RU" dirty="0"/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Поступления от предоставления земельных участков на торгах, млн. руб.</c:v>
                </c:pt>
              </c:strCache>
            </c:strRef>
          </c:tx>
          <c:spPr>
            <a:ln w="136525"/>
          </c:spPr>
          <c:marker>
            <c:symbol val="none"/>
          </c:marker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20.7</c:v>
                </c:pt>
                <c:pt idx="1">
                  <c:v>28</c:v>
                </c:pt>
              </c:numCache>
            </c:numRef>
          </c:val>
        </c:ser>
        <c:marker val="1"/>
        <c:axId val="100272000"/>
        <c:axId val="100273536"/>
      </c:lineChart>
      <c:catAx>
        <c:axId val="1002720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4400"/>
            </a:pPr>
            <a:endParaRPr lang="ru-RU"/>
          </a:p>
        </c:txPr>
        <c:crossAx val="100273536"/>
        <c:crosses val="autoZero"/>
        <c:auto val="1"/>
        <c:lblAlgn val="ctr"/>
        <c:lblOffset val="100"/>
      </c:catAx>
      <c:valAx>
        <c:axId val="10027353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0027200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800"/>
            </a:pPr>
            <a:endParaRPr lang="ru-RU"/>
          </a:p>
        </c:txPr>
      </c:dTable>
      <c:spPr>
        <a:ln w="63500"/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autoTitleDeleted val="1"/>
    <c:view3D>
      <c:perspective val="30"/>
    </c:view3D>
    <c:sideWall>
      <c:spPr>
        <a:ln w="63500"/>
      </c:spPr>
    </c:sideWall>
    <c:backWall>
      <c:spPr>
        <a:ln w="63500"/>
      </c:spPr>
    </c:backWall>
    <c:plotArea>
      <c:layout/>
      <c:area3D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 от арендной платы, млн. руб.</c:v>
                </c:pt>
              </c:strCache>
            </c:strRef>
          </c:tx>
          <c:spPr>
            <a:ln w="136525"/>
          </c:spPr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17.3</c:v>
                </c:pt>
                <c:pt idx="1">
                  <c:v>24.9</c:v>
                </c:pt>
                <c:pt idx="2">
                  <c:v>29</c:v>
                </c:pt>
              </c:numCache>
            </c:numRef>
          </c:val>
        </c:ser>
        <c:dLbls>
          <c:showVal val="1"/>
        </c:dLbls>
        <c:axId val="100206464"/>
        <c:axId val="100208000"/>
        <c:axId val="95272448"/>
      </c:area3DChart>
      <c:catAx>
        <c:axId val="1002064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4400"/>
            </a:pPr>
            <a:endParaRPr lang="ru-RU"/>
          </a:p>
        </c:txPr>
        <c:crossAx val="100208000"/>
        <c:crosses val="autoZero"/>
        <c:auto val="1"/>
        <c:lblAlgn val="ctr"/>
        <c:lblOffset val="100"/>
      </c:catAx>
      <c:valAx>
        <c:axId val="100208000"/>
        <c:scaling>
          <c:orientation val="minMax"/>
        </c:scaling>
        <c:axPos val="l"/>
        <c:numFmt formatCode="General" sourceLinked="1"/>
        <c:majorTickMark val="none"/>
        <c:tickLblPos val="nextTo"/>
        <c:crossAx val="100206464"/>
        <c:crosses val="autoZero"/>
        <c:crossBetween val="midCat"/>
      </c:valAx>
      <c:serAx>
        <c:axId val="95272448"/>
        <c:scaling>
          <c:orientation val="minMax"/>
        </c:scaling>
        <c:delete val="1"/>
        <c:axPos val="b"/>
        <c:majorTickMark val="none"/>
        <c:tickLblPos val="nextTo"/>
        <c:crossAx val="100208000"/>
        <c:crosses val="autoZero"/>
      </c:serAx>
    </c:plotArea>
    <c:legend>
      <c:legendPos val="b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Отгрузка товаров и услуг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Млрд. руб.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Оборот розничной торговли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Млрд. руб.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Оборот оптовой торговли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Млрд. руб.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14.9</c:v>
                </c:pt>
              </c:numCache>
            </c:numRef>
          </c:val>
        </c:ser>
        <c:dLbls>
          <c:showVal val="1"/>
        </c:dLbls>
        <c:gapWidth val="75"/>
        <c:axId val="66126976"/>
        <c:axId val="66128512"/>
      </c:barChart>
      <c:catAx>
        <c:axId val="66126976"/>
        <c:scaling>
          <c:orientation val="minMax"/>
        </c:scaling>
        <c:axPos val="b"/>
        <c:numFmt formatCode="General" sourceLinked="1"/>
        <c:majorTickMark val="none"/>
        <c:tickLblPos val="nextTo"/>
        <c:crossAx val="66128512"/>
        <c:crosses val="autoZero"/>
        <c:auto val="1"/>
        <c:lblAlgn val="ctr"/>
        <c:lblOffset val="100"/>
      </c:catAx>
      <c:valAx>
        <c:axId val="66128512"/>
        <c:scaling>
          <c:orientation val="minMax"/>
        </c:scaling>
        <c:axPos val="l"/>
        <c:numFmt formatCode="General" sourceLinked="1"/>
        <c:majorTickMark val="none"/>
        <c:tickLblPos val="nextTo"/>
        <c:crossAx val="66126976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Средняя заработная плата</c:v>
                </c:pt>
              </c:strCache>
            </c:strRef>
          </c:tx>
          <c:spPr>
            <a:ln w="136525"/>
          </c:spPr>
          <c:marker>
            <c:symbol val="none"/>
          </c:marker>
          <c:dLbls>
            <c:dLbl>
              <c:idx val="0"/>
              <c:layout>
                <c:manualLayout>
                  <c:x val="3.5581914189310939E-3"/>
                  <c:y val="8.7943262411347492E-2"/>
                </c:manualLayout>
              </c:layout>
              <c:dLblPos val="ctr"/>
              <c:showVal val="1"/>
            </c:dLbl>
            <c:dLbl>
              <c:idx val="1"/>
              <c:layout>
                <c:manualLayout>
                  <c:x val="8.53965940543462E-2"/>
                  <c:y val="-2.8368794326241137E-3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 sz="3600"/>
                </a:pPr>
                <a:endParaRPr lang="ru-RU"/>
              </a:p>
            </c:txPr>
            <c:dLblPos val="ctr"/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31820.1</c:v>
                </c:pt>
                <c:pt idx="1">
                  <c:v>35238.199999999997</c:v>
                </c:pt>
              </c:numCache>
            </c:numRef>
          </c:val>
        </c:ser>
        <c:dLbls>
          <c:showVal val="1"/>
        </c:dLbls>
        <c:marker val="1"/>
        <c:axId val="81303808"/>
        <c:axId val="81326464"/>
      </c:lineChart>
      <c:catAx>
        <c:axId val="81303808"/>
        <c:scaling>
          <c:orientation val="minMax"/>
        </c:scaling>
        <c:axPos val="b"/>
        <c:numFmt formatCode="General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4400"/>
            </a:pPr>
            <a:endParaRPr lang="ru-RU"/>
          </a:p>
        </c:txPr>
        <c:crossAx val="81326464"/>
        <c:crosses val="autoZero"/>
        <c:auto val="1"/>
        <c:lblAlgn val="ctr"/>
        <c:lblOffset val="100"/>
      </c:catAx>
      <c:valAx>
        <c:axId val="81326464"/>
        <c:scaling>
          <c:orientation val="minMax"/>
        </c:scaling>
        <c:delete val="1"/>
        <c:axPos val="l"/>
        <c:numFmt formatCode="General" sourceLinked="1"/>
        <c:tickLblPos val="nextTo"/>
        <c:crossAx val="81303808"/>
        <c:crosses val="autoZero"/>
        <c:crossBetween val="between"/>
      </c:valAx>
      <c:spPr>
        <a:ln w="63500"/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Y val="170"/>
      <c:perspective val="0"/>
    </c:view3D>
    <c:plotArea>
      <c:layout>
        <c:manualLayout>
          <c:layoutTarget val="inner"/>
          <c:xMode val="edge"/>
          <c:yMode val="edge"/>
          <c:x val="5.4466230936819293E-2"/>
          <c:y val="0.31401869158878543"/>
          <c:w val="0.47276688453159044"/>
          <c:h val="0.32149532710280415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8.4967320261438037E-2"/>
                  <c:y val="6.1322954463263364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Налоговые доходы; 255,1
 </a:t>
                    </a:r>
                  </a:p>
                </c:rich>
              </c:tx>
              <c:dLblPos val="bestFit"/>
            </c:dLbl>
            <c:dLbl>
              <c:idx val="1"/>
              <c:layout>
                <c:manualLayout>
                  <c:x val="6.4270152505446626E-2"/>
                  <c:y val="-0.24371068706493976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Неналоговые 
доходы;84,6</a:t>
                    </a:r>
                  </a:p>
                </c:rich>
              </c:tx>
              <c:dLblPos val="bestFit"/>
            </c:dLbl>
            <c:dLbl>
              <c:idx val="2"/>
              <c:layout>
                <c:manualLayout>
                  <c:x val="-0.17253613194662273"/>
                  <c:y val="-0.1318981693713655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Безвозмездные поступления; 758,7</a:t>
                    </a:r>
                  </a:p>
                </c:rich>
              </c:tx>
              <c:dLblPos val="bestFit"/>
            </c:dLbl>
            <c:showVal val="1"/>
            <c:showSerName val="1"/>
            <c:separator>; </c:separator>
            <c:showLeaderLines val="1"/>
          </c:dLbls>
          <c:cat>
            <c:strRef>
              <c:f>Sheet1!$B$1:$D$1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#,##0.0">
                  <c:v>255.1</c:v>
                </c:pt>
                <c:pt idx="1">
                  <c:v>84.6</c:v>
                </c:pt>
                <c:pt idx="2" formatCode="0.0">
                  <c:v>758.7</c:v>
                </c:pt>
              </c:numCache>
            </c:numRef>
          </c:val>
        </c:ser>
        <c:dLbls>
          <c:showVal val="1"/>
          <c:showCatName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perspective val="0"/>
    </c:view3D>
    <c:plotArea>
      <c:layout/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dLbls>
            <c:dLbl>
              <c:idx val="0"/>
              <c:layout>
                <c:manualLayout>
                  <c:x val="4.1634848929851774E-3"/>
                  <c:y val="-7.6813755527173816E-2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 smtClean="0"/>
                      <a:t>Общегосударствен-ные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вопросы</a:t>
                    </a:r>
                  </a:p>
                </c:rich>
              </c:tx>
              <c:showCatName val="1"/>
            </c:dLbl>
            <c:dLbl>
              <c:idx val="1"/>
              <c:layout>
                <c:manualLayout>
                  <c:x val="6.4747030930526014E-2"/>
                  <c:y val="-4.277841865811437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безопасность и </a:t>
                    </a:r>
                    <a:r>
                      <a:rPr lang="ru-RU" dirty="0" err="1" smtClean="0"/>
                      <a:t>правоохранитель-ная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деятельность</a:t>
                    </a:r>
                  </a:p>
                </c:rich>
              </c:tx>
              <c:showCatName val="1"/>
            </c:dLbl>
            <c:dLbl>
              <c:idx val="3"/>
              <c:layout>
                <c:manualLayout>
                  <c:x val="-8.4517699053160162E-3"/>
                  <c:y val="0.1178246173126274"/>
                </c:manualLayout>
              </c:layout>
              <c:showCatName val="1"/>
            </c:dLbl>
            <c:dLbl>
              <c:idx val="5"/>
              <c:layout>
                <c:manualLayout>
                  <c:x val="-9.8698060166990814E-2"/>
                  <c:y val="7.7575303886915162E-4"/>
                </c:manualLayout>
              </c:layout>
              <c:showCatName val="1"/>
            </c:dLbl>
            <c:dLbl>
              <c:idx val="6"/>
              <c:layout>
                <c:manualLayout>
                  <c:x val="-0.18202365468082041"/>
                  <c:y val="-1.1478978761696443E-2"/>
                </c:manualLayout>
              </c:layout>
              <c:showCatName val="1"/>
            </c:dLbl>
            <c:dLbl>
              <c:idx val="7"/>
              <c:layout>
                <c:manualLayout>
                  <c:x val="-0.1372879633385081"/>
                  <c:y val="-7.39508024489577E-2"/>
                </c:manualLayout>
              </c:layout>
              <c:showCatName val="1"/>
            </c:dLbl>
            <c:dLbl>
              <c:idx val="9"/>
              <c:layout>
                <c:manualLayout>
                  <c:x val="0.14488669156142356"/>
                  <c:y val="-7.6197805128492863E-2"/>
                </c:manualLayout>
              </c:layout>
              <c:showCatName val="1"/>
            </c:dLbl>
            <c:showCatName val="1"/>
            <c:showLeaderLines val="1"/>
          </c:dLbls>
          <c:cat>
            <c:strRef>
              <c:f>Sheet1!$B$1:$K$1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Здравоохранение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Sheet1!$B$2:$K$2</c:f>
              <c:numCache>
                <c:formatCode>General</c:formatCode>
                <c:ptCount val="10"/>
                <c:pt idx="0">
                  <c:v>98.35599999999998</c:v>
                </c:pt>
                <c:pt idx="1">
                  <c:v>9.0000000000000024E-2</c:v>
                </c:pt>
                <c:pt idx="2">
                  <c:v>232.535</c:v>
                </c:pt>
                <c:pt idx="3">
                  <c:v>36.254000000000005</c:v>
                </c:pt>
                <c:pt idx="4">
                  <c:v>590.81899999999996</c:v>
                </c:pt>
                <c:pt idx="5">
                  <c:v>30.632000000000001</c:v>
                </c:pt>
                <c:pt idx="6">
                  <c:v>74.013999999999996</c:v>
                </c:pt>
                <c:pt idx="7">
                  <c:v>9.9060000000000006</c:v>
                </c:pt>
                <c:pt idx="8">
                  <c:v>0.33600000000000035</c:v>
                </c:pt>
                <c:pt idx="9">
                  <c:v>24.616000000000014</c:v>
                </c:pt>
              </c:numCache>
            </c:numRef>
          </c:val>
        </c:ser>
        <c:dLbls>
          <c:showCatName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Федеральный бюджет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51111069.82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4616159.18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Местный бюджет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4363612</c:v>
                </c:pt>
              </c:numCache>
            </c:numRef>
          </c:val>
        </c:ser>
        <c:gapWidth val="75"/>
        <c:shape val="box"/>
        <c:axId val="87673472"/>
        <c:axId val="88512000"/>
        <c:axId val="0"/>
      </c:bar3DChart>
      <c:catAx>
        <c:axId val="87673472"/>
        <c:scaling>
          <c:orientation val="minMax"/>
        </c:scaling>
        <c:axPos val="b"/>
        <c:numFmt formatCode="General" sourceLinked="1"/>
        <c:majorTickMark val="none"/>
        <c:tickLblPos val="nextTo"/>
        <c:crossAx val="88512000"/>
        <c:crosses val="autoZero"/>
        <c:auto val="1"/>
        <c:lblAlgn val="ctr"/>
        <c:lblOffset val="100"/>
      </c:catAx>
      <c:valAx>
        <c:axId val="8851200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87673472"/>
        <c:crosses val="autoZero"/>
        <c:crossBetween val="between"/>
      </c:valAx>
    </c:plotArea>
    <c:legend>
      <c:legendPos val="b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-1.1868144141556781E-2"/>
                  <c:y val="-0.25364407423348606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Лист1!$A$2:$A$3</c:f>
              <c:strCache>
                <c:ptCount val="1"/>
                <c:pt idx="0">
                  <c:v>Обеспечены горячим питанием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98.2</c:v>
                </c:pt>
                <c:pt idx="1">
                  <c:v>1.8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0226736851263758"/>
          <c:y val="0.10684476321647918"/>
          <c:w val="0.52830860921390355"/>
          <c:h val="0.840349956255468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3"/>
          <c:dPt>
            <c:idx val="1"/>
            <c:explosion val="0"/>
          </c:dPt>
          <c:dLbls>
            <c:showPercent val="1"/>
          </c:dLbls>
          <c:cat>
            <c:strRef>
              <c:f>Лист1!$A$2:$A$3</c:f>
              <c:strCache>
                <c:ptCount val="2"/>
                <c:pt idx="0">
                  <c:v>в электронном виде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3.3533918016345017E-4"/>
          <c:y val="0.5460043714047943"/>
          <c:w val="0.33157087209787178"/>
          <c:h val="0.13569724138464992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0.30226736851263758"/>
          <c:y val="0.10684476321647922"/>
          <c:w val="0.52830860921390355"/>
          <c:h val="0.840349956255468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Лист1!$A$2:$A$3</c:f>
              <c:strCache>
                <c:ptCount val="1"/>
                <c:pt idx="0">
                  <c:v>через МФЦ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90.1</c:v>
                </c:pt>
                <c:pt idx="1">
                  <c:v>9.9</c:v>
                </c:pt>
              </c:numCache>
            </c:numRef>
          </c:val>
        </c:ser>
      </c:pie3DChart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4.3413502964171874E-2"/>
          <c:y val="0.45771676770492203"/>
          <c:w val="0.15174534726275724"/>
          <c:h val="6.8833917884158338E-2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B59ADE-B4F0-419F-B143-3735437F1BB7}" type="doc">
      <dgm:prSet loTypeId="urn:microsoft.com/office/officeart/2005/8/layout/cycle7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F451A2-1845-4F78-AC89-54107F447927}">
      <dgm:prSet phldrT="[Текст]"/>
      <dgm:spPr/>
      <dgm:t>
        <a:bodyPr/>
        <a:lstStyle/>
        <a:p>
          <a:r>
            <a:rPr lang="ru-RU" dirty="0" smtClean="0"/>
            <a:t>Доходы</a:t>
          </a:r>
        </a:p>
        <a:p>
          <a:r>
            <a:rPr lang="ru-RU" dirty="0" smtClean="0"/>
            <a:t>1096 млн. руб.</a:t>
          </a:r>
          <a:endParaRPr lang="ru-RU" dirty="0"/>
        </a:p>
      </dgm:t>
    </dgm:pt>
    <dgm:pt modelId="{7EE7E2FB-17E4-46C0-A233-BCA19996E8A6}" type="parTrans" cxnId="{A3634CB6-4D19-4AD9-AA8E-DD74548190D7}">
      <dgm:prSet/>
      <dgm:spPr/>
      <dgm:t>
        <a:bodyPr/>
        <a:lstStyle/>
        <a:p>
          <a:endParaRPr lang="ru-RU"/>
        </a:p>
      </dgm:t>
    </dgm:pt>
    <dgm:pt modelId="{45833F49-85DE-432F-9968-48774B098D94}" type="sibTrans" cxnId="{A3634CB6-4D19-4AD9-AA8E-DD74548190D7}">
      <dgm:prSet/>
      <dgm:spPr/>
      <dgm:t>
        <a:bodyPr/>
        <a:lstStyle/>
        <a:p>
          <a:endParaRPr lang="ru-RU"/>
        </a:p>
      </dgm:t>
    </dgm:pt>
    <dgm:pt modelId="{C98C9C93-187E-4608-A12E-CE5AD0CD17A6}">
      <dgm:prSet phldrT="[Текст]"/>
      <dgm:spPr/>
      <dgm:t>
        <a:bodyPr/>
        <a:lstStyle/>
        <a:p>
          <a:r>
            <a:rPr lang="ru-RU" dirty="0" smtClean="0"/>
            <a:t>Расходы</a:t>
          </a:r>
        </a:p>
        <a:p>
          <a:r>
            <a:rPr lang="ru-RU" dirty="0" smtClean="0"/>
            <a:t>1097 млн. руб.</a:t>
          </a:r>
          <a:endParaRPr lang="ru-RU" dirty="0"/>
        </a:p>
      </dgm:t>
    </dgm:pt>
    <dgm:pt modelId="{E95E3C1E-8EBD-4C6E-99F4-0FCEC7C414CD}" type="parTrans" cxnId="{0639796E-0318-46A4-8C04-E558DCBC48F9}">
      <dgm:prSet/>
      <dgm:spPr/>
      <dgm:t>
        <a:bodyPr/>
        <a:lstStyle/>
        <a:p>
          <a:endParaRPr lang="ru-RU"/>
        </a:p>
      </dgm:t>
    </dgm:pt>
    <dgm:pt modelId="{48288072-607E-4506-8A55-67DD61D23380}" type="sibTrans" cxnId="{0639796E-0318-46A4-8C04-E558DCBC48F9}">
      <dgm:prSet/>
      <dgm:spPr/>
      <dgm:t>
        <a:bodyPr/>
        <a:lstStyle/>
        <a:p>
          <a:endParaRPr lang="ru-RU"/>
        </a:p>
      </dgm:t>
    </dgm:pt>
    <dgm:pt modelId="{F24DA472-C12F-4B0A-98E9-20DC6CE275DD}">
      <dgm:prSet phldrT="[Текст]"/>
      <dgm:spPr/>
      <dgm:t>
        <a:bodyPr/>
        <a:lstStyle/>
        <a:p>
          <a:r>
            <a:rPr lang="ru-RU" dirty="0" smtClean="0"/>
            <a:t>Дефицит</a:t>
          </a:r>
        </a:p>
        <a:p>
          <a:r>
            <a:rPr lang="ru-RU" dirty="0" smtClean="0"/>
            <a:t>1,5 млн. руб.</a:t>
          </a:r>
          <a:endParaRPr lang="ru-RU" dirty="0"/>
        </a:p>
      </dgm:t>
    </dgm:pt>
    <dgm:pt modelId="{B95D373A-5DE7-4B50-B0C6-BEB35BDE7934}" type="parTrans" cxnId="{26938028-DE83-4A09-AE7A-BE3C93732679}">
      <dgm:prSet/>
      <dgm:spPr/>
      <dgm:t>
        <a:bodyPr/>
        <a:lstStyle/>
        <a:p>
          <a:endParaRPr lang="ru-RU"/>
        </a:p>
      </dgm:t>
    </dgm:pt>
    <dgm:pt modelId="{165EB314-3AB4-488E-9ECF-A45A0F0D95EA}" type="sibTrans" cxnId="{26938028-DE83-4A09-AE7A-BE3C93732679}">
      <dgm:prSet/>
      <dgm:spPr/>
      <dgm:t>
        <a:bodyPr/>
        <a:lstStyle/>
        <a:p>
          <a:endParaRPr lang="ru-RU"/>
        </a:p>
      </dgm:t>
    </dgm:pt>
    <dgm:pt modelId="{830BBDFD-FB05-4307-A937-75E961083216}" type="pres">
      <dgm:prSet presAssocID="{74B59ADE-B4F0-419F-B143-3735437F1BB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9CD93F-16B1-4211-A7AA-BD8E07B59D04}" type="pres">
      <dgm:prSet presAssocID="{67F451A2-1845-4F78-AC89-54107F447927}" presName="node" presStyleLbl="node1" presStyleIdx="0" presStyleCnt="3" custScaleX="134605" custRadScaleRad="129638" custRadScaleInc="-73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B928B1-8A9E-421B-9A1B-616E43C67996}" type="pres">
      <dgm:prSet presAssocID="{45833F49-85DE-432F-9968-48774B098D94}" presName="sibTrans" presStyleLbl="sibTrans2D1" presStyleIdx="0" presStyleCnt="3"/>
      <dgm:spPr/>
      <dgm:t>
        <a:bodyPr/>
        <a:lstStyle/>
        <a:p>
          <a:endParaRPr lang="ru-RU"/>
        </a:p>
      </dgm:t>
    </dgm:pt>
    <dgm:pt modelId="{B6A5934D-0195-479E-A70C-3CA14B63575F}" type="pres">
      <dgm:prSet presAssocID="{45833F49-85DE-432F-9968-48774B098D94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4F4E70C-CB79-46A0-A310-B3DB8BD4B357}" type="pres">
      <dgm:prSet presAssocID="{C98C9C93-187E-4608-A12E-CE5AD0CD17A6}" presName="node" presStyleLbl="node1" presStyleIdx="1" presStyleCnt="3" custScaleX="146331" custRadScaleRad="136664" custRadScaleInc="-1250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F623A2-544A-4CB9-8B68-8DBBF5626188}" type="pres">
      <dgm:prSet presAssocID="{48288072-607E-4506-8A55-67DD61D23380}" presName="sibTrans" presStyleLbl="sibTrans2D1" presStyleIdx="1" presStyleCnt="3"/>
      <dgm:spPr/>
      <dgm:t>
        <a:bodyPr/>
        <a:lstStyle/>
        <a:p>
          <a:endParaRPr lang="ru-RU"/>
        </a:p>
      </dgm:t>
    </dgm:pt>
    <dgm:pt modelId="{04352F94-CCBC-428C-9EE0-B655327ADC94}" type="pres">
      <dgm:prSet presAssocID="{48288072-607E-4506-8A55-67DD61D23380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9FE47AC6-EE94-4AF6-8E39-7047CFD446C8}" type="pres">
      <dgm:prSet presAssocID="{F24DA472-C12F-4B0A-98E9-20DC6CE275DD}" presName="node" presStyleLbl="node1" presStyleIdx="2" presStyleCnt="3" custScaleX="152908" custRadScaleRad="15625" custRadScaleInc="-75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5A373A-F118-4A0A-A45E-BA0287756430}" type="pres">
      <dgm:prSet presAssocID="{165EB314-3AB4-488E-9ECF-A45A0F0D95EA}" presName="sibTrans" presStyleLbl="sibTrans2D1" presStyleIdx="2" presStyleCnt="3"/>
      <dgm:spPr/>
      <dgm:t>
        <a:bodyPr/>
        <a:lstStyle/>
        <a:p>
          <a:endParaRPr lang="ru-RU"/>
        </a:p>
      </dgm:t>
    </dgm:pt>
    <dgm:pt modelId="{29A45A7D-6063-4545-8A96-9AA7F0917853}" type="pres">
      <dgm:prSet presAssocID="{165EB314-3AB4-488E-9ECF-A45A0F0D95EA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94DD3B04-A8A1-40C8-8A24-B486E36D0D4D}" type="presOf" srcId="{165EB314-3AB4-488E-9ECF-A45A0F0D95EA}" destId="{29A45A7D-6063-4545-8A96-9AA7F0917853}" srcOrd="1" destOrd="0" presId="urn:microsoft.com/office/officeart/2005/8/layout/cycle7"/>
    <dgm:cxn modelId="{A0CBA970-E386-4BED-B8EF-21DF1B5E158A}" type="presOf" srcId="{48288072-607E-4506-8A55-67DD61D23380}" destId="{61F623A2-544A-4CB9-8B68-8DBBF5626188}" srcOrd="0" destOrd="0" presId="urn:microsoft.com/office/officeart/2005/8/layout/cycle7"/>
    <dgm:cxn modelId="{CDA91CE1-637C-4F54-8FD9-1A7CA71CE13A}" type="presOf" srcId="{F24DA472-C12F-4B0A-98E9-20DC6CE275DD}" destId="{9FE47AC6-EE94-4AF6-8E39-7047CFD446C8}" srcOrd="0" destOrd="0" presId="urn:microsoft.com/office/officeart/2005/8/layout/cycle7"/>
    <dgm:cxn modelId="{D6402F5A-4FDF-4C39-9F9F-67441FB432E7}" type="presOf" srcId="{48288072-607E-4506-8A55-67DD61D23380}" destId="{04352F94-CCBC-428C-9EE0-B655327ADC94}" srcOrd="1" destOrd="0" presId="urn:microsoft.com/office/officeart/2005/8/layout/cycle7"/>
    <dgm:cxn modelId="{37377403-2CE7-4C8F-BA0D-8567DB94CF20}" type="presOf" srcId="{45833F49-85DE-432F-9968-48774B098D94}" destId="{B6A5934D-0195-479E-A70C-3CA14B63575F}" srcOrd="1" destOrd="0" presId="urn:microsoft.com/office/officeart/2005/8/layout/cycle7"/>
    <dgm:cxn modelId="{26938028-DE83-4A09-AE7A-BE3C93732679}" srcId="{74B59ADE-B4F0-419F-B143-3735437F1BB7}" destId="{F24DA472-C12F-4B0A-98E9-20DC6CE275DD}" srcOrd="2" destOrd="0" parTransId="{B95D373A-5DE7-4B50-B0C6-BEB35BDE7934}" sibTransId="{165EB314-3AB4-488E-9ECF-A45A0F0D95EA}"/>
    <dgm:cxn modelId="{60622978-A61D-43A9-8867-9CEC8B51CE8E}" type="presOf" srcId="{45833F49-85DE-432F-9968-48774B098D94}" destId="{0EB928B1-8A9E-421B-9A1B-616E43C67996}" srcOrd="0" destOrd="0" presId="urn:microsoft.com/office/officeart/2005/8/layout/cycle7"/>
    <dgm:cxn modelId="{9C04BDBE-270A-4082-BEA5-9640B7EBA178}" type="presOf" srcId="{C98C9C93-187E-4608-A12E-CE5AD0CD17A6}" destId="{A4F4E70C-CB79-46A0-A310-B3DB8BD4B357}" srcOrd="0" destOrd="0" presId="urn:microsoft.com/office/officeart/2005/8/layout/cycle7"/>
    <dgm:cxn modelId="{B9C96DB0-1F9D-41D8-844A-F73BFA19B055}" type="presOf" srcId="{165EB314-3AB4-488E-9ECF-A45A0F0D95EA}" destId="{E35A373A-F118-4A0A-A45E-BA0287756430}" srcOrd="0" destOrd="0" presId="urn:microsoft.com/office/officeart/2005/8/layout/cycle7"/>
    <dgm:cxn modelId="{D98F3E30-7EC8-47CD-ACD9-1EA0A072AE8E}" type="presOf" srcId="{67F451A2-1845-4F78-AC89-54107F447927}" destId="{B19CD93F-16B1-4211-A7AA-BD8E07B59D04}" srcOrd="0" destOrd="0" presId="urn:microsoft.com/office/officeart/2005/8/layout/cycle7"/>
    <dgm:cxn modelId="{A3634CB6-4D19-4AD9-AA8E-DD74548190D7}" srcId="{74B59ADE-B4F0-419F-B143-3735437F1BB7}" destId="{67F451A2-1845-4F78-AC89-54107F447927}" srcOrd="0" destOrd="0" parTransId="{7EE7E2FB-17E4-46C0-A233-BCA19996E8A6}" sibTransId="{45833F49-85DE-432F-9968-48774B098D94}"/>
    <dgm:cxn modelId="{0639796E-0318-46A4-8C04-E558DCBC48F9}" srcId="{74B59ADE-B4F0-419F-B143-3735437F1BB7}" destId="{C98C9C93-187E-4608-A12E-CE5AD0CD17A6}" srcOrd="1" destOrd="0" parTransId="{E95E3C1E-8EBD-4C6E-99F4-0FCEC7C414CD}" sibTransId="{48288072-607E-4506-8A55-67DD61D23380}"/>
    <dgm:cxn modelId="{3A36F4FB-4382-4902-9AD0-BC5BA9E1B4BC}" type="presOf" srcId="{74B59ADE-B4F0-419F-B143-3735437F1BB7}" destId="{830BBDFD-FB05-4307-A937-75E961083216}" srcOrd="0" destOrd="0" presId="urn:microsoft.com/office/officeart/2005/8/layout/cycle7"/>
    <dgm:cxn modelId="{CB7153F0-A067-4586-BD40-A8349A7335E5}" type="presParOf" srcId="{830BBDFD-FB05-4307-A937-75E961083216}" destId="{B19CD93F-16B1-4211-A7AA-BD8E07B59D04}" srcOrd="0" destOrd="0" presId="urn:microsoft.com/office/officeart/2005/8/layout/cycle7"/>
    <dgm:cxn modelId="{42C39832-C322-429E-9F1C-687719BE615D}" type="presParOf" srcId="{830BBDFD-FB05-4307-A937-75E961083216}" destId="{0EB928B1-8A9E-421B-9A1B-616E43C67996}" srcOrd="1" destOrd="0" presId="urn:microsoft.com/office/officeart/2005/8/layout/cycle7"/>
    <dgm:cxn modelId="{8B0BDA43-BC7D-4660-972B-E0354C908F72}" type="presParOf" srcId="{0EB928B1-8A9E-421B-9A1B-616E43C67996}" destId="{B6A5934D-0195-479E-A70C-3CA14B63575F}" srcOrd="0" destOrd="0" presId="urn:microsoft.com/office/officeart/2005/8/layout/cycle7"/>
    <dgm:cxn modelId="{227D785C-1286-4172-8A7D-9A175857A938}" type="presParOf" srcId="{830BBDFD-FB05-4307-A937-75E961083216}" destId="{A4F4E70C-CB79-46A0-A310-B3DB8BD4B357}" srcOrd="2" destOrd="0" presId="urn:microsoft.com/office/officeart/2005/8/layout/cycle7"/>
    <dgm:cxn modelId="{61472C76-DBE6-411A-AE94-E96C517071D9}" type="presParOf" srcId="{830BBDFD-FB05-4307-A937-75E961083216}" destId="{61F623A2-544A-4CB9-8B68-8DBBF5626188}" srcOrd="3" destOrd="0" presId="urn:microsoft.com/office/officeart/2005/8/layout/cycle7"/>
    <dgm:cxn modelId="{98BA1CDE-FBDA-4138-9F73-3F854398F177}" type="presParOf" srcId="{61F623A2-544A-4CB9-8B68-8DBBF5626188}" destId="{04352F94-CCBC-428C-9EE0-B655327ADC94}" srcOrd="0" destOrd="0" presId="urn:microsoft.com/office/officeart/2005/8/layout/cycle7"/>
    <dgm:cxn modelId="{A7FA6CD6-E75A-42B8-912C-50EB66E61A65}" type="presParOf" srcId="{830BBDFD-FB05-4307-A937-75E961083216}" destId="{9FE47AC6-EE94-4AF6-8E39-7047CFD446C8}" srcOrd="4" destOrd="0" presId="urn:microsoft.com/office/officeart/2005/8/layout/cycle7"/>
    <dgm:cxn modelId="{909078DB-3B71-4A5F-9391-29D7DF2FEE56}" type="presParOf" srcId="{830BBDFD-FB05-4307-A937-75E961083216}" destId="{E35A373A-F118-4A0A-A45E-BA0287756430}" srcOrd="5" destOrd="0" presId="urn:microsoft.com/office/officeart/2005/8/layout/cycle7"/>
    <dgm:cxn modelId="{0F32001E-1ECD-480F-A7BF-529DD65EAE02}" type="presParOf" srcId="{E35A373A-F118-4A0A-A45E-BA0287756430}" destId="{29A45A7D-6063-4545-8A96-9AA7F0917853}" srcOrd="0" destOrd="0" presId="urn:microsoft.com/office/officeart/2005/8/layout/cycle7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0.68154</cdr:x>
      <cdr:y>0.33617</cdr:y>
    </cdr:from>
    <cdr:to>
      <cdr:x>0.92513</cdr:x>
      <cdr:y>0.69471</cdr:y>
    </cdr:to>
    <cdr:pic>
      <cdr:nvPicPr>
        <cdr:cNvPr id="2" name="Рисунок 1" descr="8_5e71a3cc77d31.jp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7297738" y="1504950"/>
          <a:ext cx="2608262" cy="1605084"/>
        </a:xfrm>
        <a:prstGeom xmlns:a="http://schemas.openxmlformats.org/drawingml/2006/main" prst="rect">
          <a:avLst/>
        </a:prstGeom>
        <a:solidFill xmlns:a="http://schemas.openxmlformats.org/drawingml/2006/main">
          <a:srgbClr val="FFFFFF">
            <a:shade val="85000"/>
          </a:srgbClr>
        </a:solidFill>
        <a:ln xmlns:a="http://schemas.openxmlformats.org/drawingml/2006/main" w="88900" cap="sq">
          <a:solidFill>
            <a:schemeClr val="accent1">
              <a:lumMod val="40000"/>
              <a:lumOff val="60000"/>
            </a:schemeClr>
          </a:solidFill>
          <a:miter lim="800000"/>
        </a:ln>
        <a:effectLst xmlns:a="http://schemas.openxmlformats.org/drawingml/2006/main">
          <a:outerShdw blurRad="55000" dist="18000" dir="5400000" algn="tl" rotWithShape="0">
            <a:srgbClr val="000000">
              <a:alpha val="40000"/>
            </a:srgbClr>
          </a:outerShdw>
        </a:effectLst>
        <a:scene3d xmlns:a="http://schemas.openxmlformats.org/drawingml/2006/main">
          <a:camera prst="orthographicFront"/>
          <a:lightRig rig="twoPt" dir="t">
            <a:rot lat="0" lon="0" rev="7200000"/>
          </a:lightRig>
        </a:scene3d>
        <a:sp3d xmlns:a="http://schemas.openxmlformats.org/drawingml/2006/main">
          <a:bevelT w="25400" h="19050"/>
          <a:contourClr>
            <a:srgbClr val="FFFFFF"/>
          </a:contourClr>
        </a:sp3d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E802A-1797-40A9-A371-BD059FD1E61B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D5A3E-43F5-4016-9940-E6EB357A81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101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D5A3E-43F5-4016-9940-E6EB357A81E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D5A3E-43F5-4016-9940-E6EB357A81E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D5A3E-43F5-4016-9940-E6EB357A81E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D5A3E-43F5-4016-9940-E6EB357A81E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D5A3E-43F5-4016-9940-E6EB357A81E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5705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5780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8983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5910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4438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2637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0710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914611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989567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73567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4516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28313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4191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4905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80968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53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43352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25773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95747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59314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01283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0791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10966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12681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68788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07082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19692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4969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93742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55709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03709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27930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3995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373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59322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02203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5781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258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93946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6430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6202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444711D-014D-4469-A67C-CF77BF74337F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9924D3F-4D32-4F9B-8961-DFE8052EA1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8620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  <p:sldLayoutId id="2147484034" r:id="rId12"/>
    <p:sldLayoutId id="2147484035" r:id="rId13"/>
    <p:sldLayoutId id="2147484036" r:id="rId14"/>
    <p:sldLayoutId id="2147484037" r:id="rId15"/>
    <p:sldLayoutId id="2147484038" r:id="rId16"/>
    <p:sldLayoutId id="214748403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9090" y="1023019"/>
            <a:ext cx="8991600" cy="50067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ОТЧЕТ ГЛАВЫ КУРСКОГО РАЙОНА КУРСКОЙ ОБЛАСТИ </a:t>
            </a:r>
            <a:b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 РЕЗУЛЬТАТАХ ДЕЯТЕЛЬНОСТИ  </a:t>
            </a:r>
            <a:b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 2019 ГОД</a:t>
            </a:r>
            <a:b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42979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535935" y="0"/>
            <a:ext cx="7370066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Расходы бюджета в 2019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990600" y="1466850"/>
          <a:ext cx="10725150" cy="5631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631185" y="0"/>
            <a:ext cx="7370066" cy="1524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На реализацию национальных проектов направлено свыше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60 миллионов рублей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524000" y="1439333"/>
          <a:ext cx="102108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288285" y="0"/>
            <a:ext cx="7370066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Жилье и городская среда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461914" y="1347600"/>
            <a:ext cx="8767936" cy="22528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buNone/>
              <a:tabLst>
                <a:tab pos="630238" algn="l"/>
              </a:tabLst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Отремонтировано: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дворовых территорий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общественных территорий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652414" y="5405250"/>
            <a:ext cx="11263486" cy="2252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701675" marR="0" lvl="0" indent="-34290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buSzPct val="145000"/>
              <a:buFont typeface="Arial"/>
              <a:buChar char="•"/>
              <a:tabLst>
                <a:tab pos="630238" algn="l"/>
              </a:tabLst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Освоено более 25 миллионов рублей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SzPct val="145000"/>
              <a:buFont typeface="Arial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2" descr="https://avatars.mds.yandex.net/get-altay/1363376/2a00000165471a3058e522c79ce6894c5b89/X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6888" y="3386138"/>
            <a:ext cx="3624262" cy="2306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2" descr="405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96300" y="1409700"/>
            <a:ext cx="1905000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4" descr="https://adm.rkursk.ru/files/13/images/96293_53_9019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77138" y="3343275"/>
            <a:ext cx="3334146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288285" y="0"/>
            <a:ext cx="7370066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Демография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347614" y="1309500"/>
            <a:ext cx="10501486" cy="22528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Строительство здания ясельных групп МБДОУ «Детский сад комбинированного вида  «Родничок»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мест в ясельной группе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214264" y="5348100"/>
            <a:ext cx="11263486" cy="2252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701675" marR="0" lvl="0" indent="-34290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buSzPct val="145000"/>
              <a:buFont typeface="Arial"/>
              <a:buChar char="•"/>
              <a:tabLst>
                <a:tab pos="630238" algn="l"/>
              </a:tabLst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Инвестиции более 29 миллионов рублей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SzPct val="145000"/>
              <a:buFont typeface="Arial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Роднич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2483" y="2400300"/>
            <a:ext cx="4207644" cy="3105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gonline-com-ua-Resize-VW9t48F0yh6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198" y="3186111"/>
            <a:ext cx="3219452" cy="2414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288285" y="0"/>
            <a:ext cx="7370066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Образование и культура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290464" y="1804800"/>
            <a:ext cx="10501486" cy="22528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Капитальный ремонт спортзала МБОУ «Октябрьская средняя общеобразовательная школа»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Капитальный ремонт здания МКУК «Полянский СДК» Полянского сельсовета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214264" y="5348100"/>
            <a:ext cx="11263486" cy="2252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701675" marR="0" lvl="0" indent="-34290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buSzPct val="145000"/>
              <a:buFont typeface="Arial"/>
              <a:buChar char="•"/>
              <a:tabLst>
                <a:tab pos="630238" algn="l"/>
              </a:tabLst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Общая сумма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бюджетных средств – 4,6 миллиона рублей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SzPct val="145000"/>
              <a:buFont typeface="Arial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og_3d2f4grgwrjc2xtlomm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849" y="3448050"/>
            <a:ext cx="3793901" cy="213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Полянский сд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91574" y="3009900"/>
            <a:ext cx="2085975" cy="2781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535935" y="0"/>
            <a:ext cx="7370066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Дорожная деятельность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347614" y="890400"/>
            <a:ext cx="11263486" cy="5605650"/>
          </a:xfrm>
        </p:spPr>
        <p:txBody>
          <a:bodyPr>
            <a:normAutofit fontScale="92500" lnSpcReduction="20000"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227,6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миллиона рублей дорожный фонд района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89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миллионов рублей по программе «Развитие сельского хозяйства и регулирование рынков сельскохозяйственной продукции, сырья и продовольствия в Курской области»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6,4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километров дорог построено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28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миллионов рублей по программе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«Развитие транспортной системы, обеспечение перевозки пассажиров в Курской области и безопасности дорожного движения»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2,5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километров дорог построено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22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миллиона рублей собственные средства бюджета района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километров дорог построено и отремонтировано</a:t>
            </a:r>
          </a:p>
        </p:txBody>
      </p:sp>
      <p:pic>
        <p:nvPicPr>
          <p:cNvPr id="8" name="Рисунок 7" descr="C:\Users\RUSS\Downloads\IMG-20190613-WA002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0350" y="4684287"/>
            <a:ext cx="1408112" cy="1792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RUSS\Downloads\IMG-20190816-WA002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0" y="2626887"/>
            <a:ext cx="1066800" cy="1297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381250" y="0"/>
            <a:ext cx="7886701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Жилищно-коммунальное хозяйство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347614" y="890400"/>
            <a:ext cx="10501486" cy="56056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8,3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километра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водопроводных сетей построено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16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миллионов рублей по программе «Комплексное развитие сельских территорий Курской области» 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19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километров газовых сетей построено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13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миллионов рублей по программе «Комплексное развитие сельских территорий Курской области» 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2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газовые котельные построены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миллионов рублей капитальных вложений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300" y="2326193"/>
            <a:ext cx="2361828" cy="1328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RUSS\Downloads\IMG-20190527-WA005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34550" y="4531887"/>
            <a:ext cx="1771650" cy="1926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288285" y="0"/>
            <a:ext cx="7370066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«Народный бюджет»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290464" y="1061850"/>
            <a:ext cx="10501486" cy="35863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70,6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миллионов рублей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9,1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километров дорог построено и отремонтировано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километра водопроводных сетей отремонтировано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зданий ДК капитально отремонтированы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территории школ благоустроены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проектов на 2020 год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pic>
        <p:nvPicPr>
          <p:cNvPr id="9" name="Рисунок 8" descr="C:\Users\RUSS\Downloads\IMG-20190426-WA001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9650" y="3122187"/>
            <a:ext cx="3122612" cy="3164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20190807_1302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38350" y="4362450"/>
            <a:ext cx="2641600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Посл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10200" y="4381500"/>
            <a:ext cx="2590800" cy="1943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385714" y="604650"/>
            <a:ext cx="10501486" cy="22528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школах осуществляется подвоз обучающихся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школьных автобусов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2019 году получено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новых автобуса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1264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школьника подвозятся школьными автобусами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pic>
        <p:nvPicPr>
          <p:cNvPr id="5" name="Рисунок 4" descr="101989_53_986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64350" y="2762250"/>
            <a:ext cx="4727600" cy="3545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101989_53_986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32750" y="2759850"/>
            <a:ext cx="4727600" cy="3545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423814" y="628650"/>
            <a:ext cx="8977486" cy="2252850"/>
          </a:xfrm>
        </p:spPr>
        <p:txBody>
          <a:bodyPr>
            <a:normAutofit lnSpcReduction="10000"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Горячее питание организовано во всех образовательных учреждениях района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Обеспечение осуществляется за счет районного и областного бюджетов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3360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обучающихся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085850" y="1752600"/>
          <a:ext cx="11506200" cy="5505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 descr="2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6890" y="1847850"/>
            <a:ext cx="2709333" cy="1809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upld_289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26996" y="4324350"/>
            <a:ext cx="2421904" cy="1816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4" y="664889"/>
            <a:ext cx="7887225" cy="78915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Население района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graphicFrame>
        <p:nvGraphicFramePr>
          <p:cNvPr id="6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6404834"/>
              </p:ext>
            </p:extLst>
          </p:nvPr>
        </p:nvGraphicFramePr>
        <p:xfrm>
          <a:off x="1657903" y="1617442"/>
          <a:ext cx="9735169" cy="4599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0029475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790700" y="0"/>
            <a:ext cx="9334500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образования в Курском районе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366664" y="1385700"/>
            <a:ext cx="10501486" cy="22528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Капитальный ремонт здания МБОУ «Детский сад «Елочка»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Капитальный ремонт кровли здания МБОУ «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Винниковская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средняя общеобразовательная школа»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Капитальный ремонт части здания МБОУ «Полевской лицей»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214264" y="5348100"/>
            <a:ext cx="11263486" cy="2252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701675" marR="0" lvl="0" indent="-34290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buSzPct val="145000"/>
              <a:buFont typeface="Arial"/>
              <a:buChar char="•"/>
              <a:tabLst>
                <a:tab pos="630238" algn="l"/>
              </a:tabLst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Инвестиции более 7 миллионов рублей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SzPct val="145000"/>
              <a:buFont typeface="Arial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9" descr="untitl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7573" y="3248025"/>
            <a:ext cx="7949928" cy="2487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790700" y="0"/>
            <a:ext cx="9334500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Культура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195214" y="1219200"/>
            <a:ext cx="10501486" cy="392430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учреждений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культурно-досугового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типа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библиотек (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имеют статус модельных), из них: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Бесединская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центральная районная библиотека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сельских филиалов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детские школы искусств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учреждениях культуры клубного типа района действуют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175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клубных формирования по различным жанрам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pic>
        <p:nvPicPr>
          <p:cNvPr id="5" name="Рисунок 4" descr="2Sc9zCbP7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8400" y="4705350"/>
            <a:ext cx="2467000" cy="1850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JLTHcoA5HU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84300" y="4664850"/>
            <a:ext cx="2467000" cy="1850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790700" y="0"/>
            <a:ext cx="9334500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Здравоохранение. Курская ЦРБ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214264" y="876300"/>
            <a:ext cx="10501486" cy="392430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посещений в смену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коек стационар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амбулатории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отделения общей врачебной практики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34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фельдшерско-акушерского пункта сельских филиалов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pic>
        <p:nvPicPr>
          <p:cNvPr id="8" name="Рисунок 7" descr="437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80010" y="4150613"/>
            <a:ext cx="3091058" cy="2078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ead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0810" y="4133850"/>
            <a:ext cx="2211044" cy="1985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IMG_52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86399" y="4095750"/>
            <a:ext cx="3178875" cy="2119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FAP10-e15531813128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3062611"/>
            <a:ext cx="4648200" cy="2616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676400" y="304800"/>
            <a:ext cx="9334500" cy="24955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Здравоохранение.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Строительство и ввод в эксплуатацию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ФАП в д. Курица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 descr="91051_53_8259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5757" y="3067051"/>
            <a:ext cx="3907143" cy="2609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22031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5474" y="3045600"/>
            <a:ext cx="3967773" cy="2650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543050" y="228600"/>
            <a:ext cx="9334500" cy="165735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Спорт.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Детско-юношеская спортивная школа «Атлет»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 descr="Cit7EHA597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99050" y="3600450"/>
            <a:ext cx="3968800" cy="2976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QyXVL7CSBm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9150" y="1635900"/>
            <a:ext cx="2976600" cy="2976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rDBM-7EZ6W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9066" y="1576350"/>
            <a:ext cx="5291733" cy="2976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790700" y="0"/>
            <a:ext cx="9334500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Муниципальные услуги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290464" y="1099950"/>
            <a:ext cx="10501486" cy="22528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муниципальных услуг оказывает Администрация Курского района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услуг в электронном виде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1924050" y="723900"/>
          <a:ext cx="12592050" cy="6457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290464" y="0"/>
            <a:ext cx="10101436" cy="22528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филиалов АУ КО «МФЦ»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67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муниципальных услуг  по принципу «одного окна»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сельсоветах организована работа ТОСП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085850" y="1390650"/>
          <a:ext cx="12592050" cy="6457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790700" y="0"/>
            <a:ext cx="9334500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Земельные правоотношения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Содержимое 10"/>
          <p:cNvGraphicFramePr>
            <a:graphicFrameLocks noGrp="1"/>
          </p:cNvGraphicFramePr>
          <p:nvPr>
            <p:ph idx="1"/>
          </p:nvPr>
        </p:nvGraphicFramePr>
        <p:xfrm>
          <a:off x="1084263" y="1276350"/>
          <a:ext cx="10707687" cy="447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771650" y="476250"/>
            <a:ext cx="9334500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Доход от арендной платы: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Содержимое 10"/>
          <p:cNvGraphicFramePr>
            <a:graphicFrameLocks noGrp="1"/>
          </p:cNvGraphicFramePr>
          <p:nvPr>
            <p:ph idx="1"/>
          </p:nvPr>
        </p:nvGraphicFramePr>
        <p:xfrm>
          <a:off x="1103313" y="1200150"/>
          <a:ext cx="10707687" cy="523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461914" y="0"/>
            <a:ext cx="10482436" cy="6515100"/>
          </a:xfrm>
        </p:spPr>
        <p:txBody>
          <a:bodyPr>
            <a:normAutofit fontScale="92500" lnSpcReduction="10000"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574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объекта движимого и недвижимого имущества, из них: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210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объектов недвижимого имущества, в том числе: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169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объектов принято от сельских поселений (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82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объекта водоснабжения и водоотведения,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81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квартира,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дорог,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объект электроснабжения);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земельных участков под вышеуказанными объектами недвижимости;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объектов – принято на безвозмездной основе из государственной собственности Курской области;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объекта (автомобильная дорога и земельный участок под зданием детского сада – д.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Халино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 – приняты из федеральной собственности;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объект (здание детского сада в с.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Полянское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 – право муниципальной собственности возникло на основании решения суда;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364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объекта движимого имущества, в том числе: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из государственной собственности Курской области: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транспортных средства,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155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единиц библиотечного фонда,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единиц оргтехники,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единиц оборудования для ГО И ЧС.</a:t>
            </a:r>
          </a:p>
        </p:txBody>
      </p:sp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4980" y="566550"/>
            <a:ext cx="8767936" cy="1300350"/>
          </a:xfrm>
        </p:spPr>
        <p:txBody>
          <a:bodyPr>
            <a:normAutofit/>
          </a:bodyPr>
          <a:lstStyle/>
          <a:p>
            <a:pPr marL="701675" indent="-342900" algn="ctr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На территории района осуществляют деятельность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623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организации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/>
        </p:nvGraphicFramePr>
        <p:xfrm>
          <a:off x="1371600" y="1077383"/>
          <a:ext cx="1114425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790700" y="0"/>
            <a:ext cx="9334500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ЗАГС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309514" y="1200150"/>
            <a:ext cx="10501486" cy="62674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271280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записей архивного фонда переведено в электронный вид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1647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актов гражданского состояния зарегистрировано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254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малыша родилось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372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брака заключено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184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актовых записей о расторжении брака составлено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детишек усыновлено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747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смертей зарегистрировано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актовых записей по перемене фамилии, имени, отчества произведено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Установление отцовства произведено в отношении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65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детей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pic>
        <p:nvPicPr>
          <p:cNvPr id="5" name="Рисунок 4" descr="DSC03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2699" y="2209800"/>
            <a:ext cx="1778651" cy="1186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Photo-00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06050" y="3695699"/>
            <a:ext cx="1504950" cy="1128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1195214" y="0"/>
            <a:ext cx="6748636" cy="655320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37198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заявки на оказание помощи по вызову экстренных оперативных служб.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пожарные –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877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полиция –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2855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скорая помощь –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8494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газовая служба –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569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ложные вызовы –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182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справочные -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17810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ЕДДС–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5500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детская шалость –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повторные –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903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6414914" y="2000250"/>
            <a:ext cx="6748636" cy="6553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701675" lvl="0" indent="-342900" defTabSz="4572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buSzPct val="145000"/>
              <a:buFont typeface="Arial"/>
              <a:buChar char="•"/>
              <a:tabLst>
                <a:tab pos="630238" algn="l"/>
              </a:tabLst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322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дорожно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–транспортных происшествия (пострадало – 180 человек,  погибло – 31 человек)</a:t>
            </a:r>
          </a:p>
          <a:p>
            <a:pPr marL="701675" lvl="0" indent="-342900" defTabSz="4572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buSzPct val="145000"/>
              <a:buFont typeface="Arial"/>
              <a:buChar char="•"/>
              <a:tabLst>
                <a:tab pos="630238" algn="l"/>
              </a:tabLst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человек погибли на воде</a:t>
            </a:r>
          </a:p>
          <a:p>
            <a:pPr marL="701675" lvl="0" indent="-342900" defTabSz="4572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buSzPct val="145000"/>
              <a:buFont typeface="Arial"/>
              <a:buChar char="•"/>
              <a:tabLst>
                <a:tab pos="630238" algn="l"/>
              </a:tabLst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855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пожаров. Пострадало – 5 человек, погибло - 4 человека.</a:t>
            </a:r>
          </a:p>
        </p:txBody>
      </p:sp>
      <p:pic>
        <p:nvPicPr>
          <p:cNvPr id="8" name="Рисунок 7" descr="56834207f9a0b0f1cfe2ba89d51ea4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2764" y="323850"/>
            <a:ext cx="2654736" cy="36257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695450" y="2914650"/>
            <a:ext cx="9334500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593030" y="528450"/>
            <a:ext cx="8767936" cy="1300350"/>
          </a:xfrm>
        </p:spPr>
        <p:txBody>
          <a:bodyPr>
            <a:normAutofit lnSpcReduction="10000"/>
          </a:bodyPr>
          <a:lstStyle/>
          <a:p>
            <a:pPr marL="701675" indent="-342900" algn="ctr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sz="3600" dirty="0" smtClean="0">
                <a:solidFill>
                  <a:schemeClr val="tx1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Объем  инвестиций в 2019 году превысил </a:t>
            </a:r>
            <a:r>
              <a:rPr lang="ru-RU" sz="3600" b="1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4,5</a:t>
            </a:r>
            <a:r>
              <a:rPr lang="ru-RU" sz="3600" b="1" dirty="0" smtClean="0">
                <a:solidFill>
                  <a:schemeClr val="tx1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миллиарда рублей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8374" y="4318000"/>
            <a:ext cx="3749675" cy="2185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73938" y="1587500"/>
            <a:ext cx="3693386" cy="2298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https://xn--80aaldj1b7b.xn--p1ai/wp-content/uploads/unorganized/image-7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0700" y="2198877"/>
            <a:ext cx="4152900" cy="3265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288284" y="304801"/>
            <a:ext cx="7887225" cy="1905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Один из крупнейших инвестиционных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реализует ООО «Грибная радуга»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"/>
          </p:nvPr>
        </p:nvSpPr>
        <p:spPr>
          <a:xfrm>
            <a:off x="5805314" y="4248150"/>
            <a:ext cx="6081886" cy="26098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1007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работников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1,45</a:t>
            </a:r>
            <a:r>
              <a:rPr lang="ru-RU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миллиарда инвестиций в 2020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20,2</a:t>
            </a:r>
            <a:r>
              <a:rPr lang="ru-RU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тысячи тонн грибов в год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b="1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300</a:t>
            </a:r>
            <a:r>
              <a:rPr lang="ru-RU" dirty="0" smtClean="0"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рабочих мест дополнительно в 2020 году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endParaRPr lang="ru-RU" dirty="0" smtClean="0"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endParaRPr lang="ru-RU" sz="3600" dirty="0" smtClean="0"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dirty="0"/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7938" y="3162300"/>
            <a:ext cx="4622252" cy="2269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288284" y="304801"/>
            <a:ext cx="7887225" cy="1905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Средняя заработная плата в Курском районе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950913" y="1771650"/>
          <a:ext cx="10707687" cy="447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535935" y="0"/>
            <a:ext cx="7370066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 Курского района в 2019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390650" y="1744133"/>
          <a:ext cx="1034415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535935" y="0"/>
            <a:ext cx="7370066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Доходы бюджета в 2019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Object 58"/>
          <p:cNvGraphicFramePr>
            <a:graphicFrameLocks noChangeAspect="1"/>
          </p:cNvGraphicFramePr>
          <p:nvPr/>
        </p:nvGraphicFramePr>
        <p:xfrm>
          <a:off x="2362200" y="595312"/>
          <a:ext cx="15018518" cy="7329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97772" y="168812"/>
            <a:ext cx="1294228" cy="129422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535935" y="0"/>
            <a:ext cx="7370066" cy="12001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Расходы бюджета в 2019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871864" y="2262000"/>
            <a:ext cx="7320136" cy="3586350"/>
          </a:xfrm>
        </p:spPr>
        <p:txBody>
          <a:bodyPr>
            <a:normAutofit/>
          </a:bodyPr>
          <a:lstStyle/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муниципальных программ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1006, 2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миллиона рублей направлено на реализацию</a:t>
            </a:r>
          </a:p>
          <a:p>
            <a:pPr marL="701675" indent="-342900" fontAlgn="base">
              <a:spcBef>
                <a:spcPct val="0"/>
              </a:spcBef>
              <a:spcAft>
                <a:spcPts val="1200"/>
              </a:spcAft>
              <a:buClr>
                <a:schemeClr val="accent2"/>
              </a:buClr>
              <a:tabLst>
                <a:tab pos="630238" algn="l"/>
              </a:tabLst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91,7 %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от расходов бюджета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600"/>
              </a:spcAft>
              <a:buClr>
                <a:schemeClr val="accent2"/>
              </a:buClr>
              <a:buNone/>
            </a:pPr>
            <a:endParaRPr lang="ru-RU" sz="2800" dirty="0"/>
          </a:p>
        </p:txBody>
      </p:sp>
      <p:sp>
        <p:nvSpPr>
          <p:cNvPr id="7" name="Стрелка вверх 6"/>
          <p:cNvSpPr/>
          <p:nvPr/>
        </p:nvSpPr>
        <p:spPr>
          <a:xfrm>
            <a:off x="1657350" y="1524000"/>
            <a:ext cx="3352800" cy="37528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/>
              <a:t>Увеличение на 26,2 % к 2018 году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29131556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араллакс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4F7A876A-7598-49CA-AFC8-8EDA2551E4A7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TM02900722[[fn=Совет директоров]]</Template>
  <TotalTime>1381</TotalTime>
  <Words>851</Words>
  <Application>Microsoft Office PowerPoint</Application>
  <PresentationFormat>Произвольный</PresentationFormat>
  <Paragraphs>153</Paragraphs>
  <Slides>32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HDOfficeLightV0</vt:lpstr>
      <vt:lpstr>1_HDOfficeLightV0</vt:lpstr>
      <vt:lpstr>Параллакс</vt:lpstr>
      <vt:lpstr>   ОТЧЕТ ГЛАВЫ КУРСКОГО РАЙОНА КУРСКОЙ ОБЛАСТИ  О РЕЗУЛЬТАТАХ ДЕЯТЕЛЬНОСТИ   ЗА 2019 ГОД </vt:lpstr>
      <vt:lpstr>Население района</vt:lpstr>
      <vt:lpstr>Слайд 3</vt:lpstr>
      <vt:lpstr>Слайд 4</vt:lpstr>
      <vt:lpstr>Один из крупнейших инвестиционных проектов реализует ООО «Грибная радуга»</vt:lpstr>
      <vt:lpstr>Средняя заработная плата в Курском районе</vt:lpstr>
      <vt:lpstr>Бюджет Курского района в 2019</vt:lpstr>
      <vt:lpstr>Доходы бюджета в 2019</vt:lpstr>
      <vt:lpstr>Расходы бюджета в 2019</vt:lpstr>
      <vt:lpstr>Расходы бюджета в 2019</vt:lpstr>
      <vt:lpstr>На реализацию национальных проектов направлено свыше 60 миллионов рублей</vt:lpstr>
      <vt:lpstr>Жилье и городская среда</vt:lpstr>
      <vt:lpstr>Демография</vt:lpstr>
      <vt:lpstr>Образование и культура</vt:lpstr>
      <vt:lpstr>Дорожная деятельность</vt:lpstr>
      <vt:lpstr>Жилищно-коммунальное хозяйство</vt:lpstr>
      <vt:lpstr>«Народный бюджет»</vt:lpstr>
      <vt:lpstr>Слайд 18</vt:lpstr>
      <vt:lpstr>Слайд 19</vt:lpstr>
      <vt:lpstr>Развитие образования в Курском районе</vt:lpstr>
      <vt:lpstr>Культура</vt:lpstr>
      <vt:lpstr>Здравоохранение. Курская ЦРБ</vt:lpstr>
      <vt:lpstr>Здравоохранение. Строительство и ввод в эксплуатацию ФАП в д. Курица  </vt:lpstr>
      <vt:lpstr>Спорт. Детско-юношеская спортивная школа «Атлет»  </vt:lpstr>
      <vt:lpstr>Муниципальные услуги</vt:lpstr>
      <vt:lpstr>Слайд 26</vt:lpstr>
      <vt:lpstr>Земельные правоотношения</vt:lpstr>
      <vt:lpstr>Доход от арендной платы:</vt:lpstr>
      <vt:lpstr>Слайд 29</vt:lpstr>
      <vt:lpstr>ЗАГС</vt:lpstr>
      <vt:lpstr>Слайд 31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Территориальное общественное самоуправление Воронежской области</dc:title>
  <dc:creator>Иван Иванов</dc:creator>
  <cp:lastModifiedBy>UserPC</cp:lastModifiedBy>
  <cp:revision>156</cp:revision>
  <dcterms:created xsi:type="dcterms:W3CDTF">2017-03-14T12:52:31Z</dcterms:created>
  <dcterms:modified xsi:type="dcterms:W3CDTF">2020-03-23T06:46:51Z</dcterms:modified>
</cp:coreProperties>
</file>