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12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13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drawings/drawing1.xml" ContentType="application/vnd.openxmlformats-officedocument.drawingml.chartshapes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drawings/drawing2.xml" ContentType="application/vnd.openxmlformats-officedocument.drawingml.chartshape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98"/>
  </p:notesMasterIdLst>
  <p:handoutMasterIdLst>
    <p:handoutMasterId r:id="rId99"/>
  </p:handoutMasterIdLst>
  <p:sldIdLst>
    <p:sldId id="256" r:id="rId2"/>
    <p:sldId id="381" r:id="rId3"/>
    <p:sldId id="478" r:id="rId4"/>
    <p:sldId id="479" r:id="rId5"/>
    <p:sldId id="382" r:id="rId6"/>
    <p:sldId id="383" r:id="rId7"/>
    <p:sldId id="384" r:id="rId8"/>
    <p:sldId id="385" r:id="rId9"/>
    <p:sldId id="386" r:id="rId10"/>
    <p:sldId id="387" r:id="rId11"/>
    <p:sldId id="388" r:id="rId12"/>
    <p:sldId id="389" r:id="rId13"/>
    <p:sldId id="390" r:id="rId14"/>
    <p:sldId id="391" r:id="rId15"/>
    <p:sldId id="392" r:id="rId16"/>
    <p:sldId id="393" r:id="rId17"/>
    <p:sldId id="394" r:id="rId18"/>
    <p:sldId id="395" r:id="rId19"/>
    <p:sldId id="469" r:id="rId20"/>
    <p:sldId id="396" r:id="rId21"/>
    <p:sldId id="397" r:id="rId22"/>
    <p:sldId id="398" r:id="rId23"/>
    <p:sldId id="399" r:id="rId24"/>
    <p:sldId id="400" r:id="rId25"/>
    <p:sldId id="401" r:id="rId26"/>
    <p:sldId id="402" r:id="rId27"/>
    <p:sldId id="403" r:id="rId28"/>
    <p:sldId id="404" r:id="rId29"/>
    <p:sldId id="405" r:id="rId30"/>
    <p:sldId id="406" r:id="rId31"/>
    <p:sldId id="407" r:id="rId32"/>
    <p:sldId id="408" r:id="rId33"/>
    <p:sldId id="409" r:id="rId34"/>
    <p:sldId id="410" r:id="rId35"/>
    <p:sldId id="411" r:id="rId36"/>
    <p:sldId id="413" r:id="rId37"/>
    <p:sldId id="414" r:id="rId38"/>
    <p:sldId id="415" r:id="rId39"/>
    <p:sldId id="470" r:id="rId40"/>
    <p:sldId id="471" r:id="rId41"/>
    <p:sldId id="472" r:id="rId42"/>
    <p:sldId id="473" r:id="rId43"/>
    <p:sldId id="416" r:id="rId44"/>
    <p:sldId id="417" r:id="rId45"/>
    <p:sldId id="418" r:id="rId46"/>
    <p:sldId id="419" r:id="rId47"/>
    <p:sldId id="420" r:id="rId48"/>
    <p:sldId id="475" r:id="rId49"/>
    <p:sldId id="476" r:id="rId50"/>
    <p:sldId id="423" r:id="rId51"/>
    <p:sldId id="480" r:id="rId52"/>
    <p:sldId id="424" r:id="rId53"/>
    <p:sldId id="425" r:id="rId54"/>
    <p:sldId id="426" r:id="rId55"/>
    <p:sldId id="427" r:id="rId56"/>
    <p:sldId id="428" r:id="rId57"/>
    <p:sldId id="429" r:id="rId58"/>
    <p:sldId id="430" r:id="rId59"/>
    <p:sldId id="431" r:id="rId60"/>
    <p:sldId id="432" r:id="rId61"/>
    <p:sldId id="434" r:id="rId62"/>
    <p:sldId id="435" r:id="rId63"/>
    <p:sldId id="436" r:id="rId64"/>
    <p:sldId id="437" r:id="rId65"/>
    <p:sldId id="438" r:id="rId66"/>
    <p:sldId id="439" r:id="rId67"/>
    <p:sldId id="440" r:id="rId68"/>
    <p:sldId id="441" r:id="rId69"/>
    <p:sldId id="442" r:id="rId70"/>
    <p:sldId id="477" r:id="rId71"/>
    <p:sldId id="444" r:id="rId72"/>
    <p:sldId id="445" r:id="rId73"/>
    <p:sldId id="447" r:id="rId74"/>
    <p:sldId id="446" r:id="rId75"/>
    <p:sldId id="448" r:id="rId76"/>
    <p:sldId id="449" r:id="rId77"/>
    <p:sldId id="450" r:id="rId78"/>
    <p:sldId id="451" r:id="rId79"/>
    <p:sldId id="452" r:id="rId80"/>
    <p:sldId id="453" r:id="rId81"/>
    <p:sldId id="454" r:id="rId82"/>
    <p:sldId id="455" r:id="rId83"/>
    <p:sldId id="456" r:id="rId84"/>
    <p:sldId id="457" r:id="rId85"/>
    <p:sldId id="458" r:id="rId86"/>
    <p:sldId id="459" r:id="rId87"/>
    <p:sldId id="460" r:id="rId88"/>
    <p:sldId id="461" r:id="rId89"/>
    <p:sldId id="462" r:id="rId90"/>
    <p:sldId id="463" r:id="rId91"/>
    <p:sldId id="464" r:id="rId92"/>
    <p:sldId id="465" r:id="rId93"/>
    <p:sldId id="466" r:id="rId94"/>
    <p:sldId id="467" r:id="rId95"/>
    <p:sldId id="468" r:id="rId96"/>
    <p:sldId id="324" r:id="rId97"/>
  </p:sldIdLst>
  <p:sldSz cx="9144000" cy="6858000" type="screen4x3"/>
  <p:notesSz cx="6735763" cy="9866313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720E9246-99EE-4871-A059-14CCB5B27E00}">
          <p14:sldIdLst>
            <p14:sldId id="256"/>
            <p14:sldId id="381"/>
            <p14:sldId id="478"/>
            <p14:sldId id="479"/>
            <p14:sldId id="382"/>
            <p14:sldId id="383"/>
            <p14:sldId id="384"/>
            <p14:sldId id="385"/>
            <p14:sldId id="386"/>
            <p14:sldId id="387"/>
            <p14:sldId id="388"/>
            <p14:sldId id="389"/>
            <p14:sldId id="390"/>
            <p14:sldId id="391"/>
            <p14:sldId id="392"/>
            <p14:sldId id="393"/>
            <p14:sldId id="394"/>
            <p14:sldId id="395"/>
            <p14:sldId id="469"/>
            <p14:sldId id="396"/>
            <p14:sldId id="397"/>
            <p14:sldId id="398"/>
            <p14:sldId id="399"/>
            <p14:sldId id="400"/>
            <p14:sldId id="401"/>
            <p14:sldId id="402"/>
            <p14:sldId id="403"/>
            <p14:sldId id="404"/>
            <p14:sldId id="405"/>
            <p14:sldId id="406"/>
            <p14:sldId id="407"/>
            <p14:sldId id="408"/>
            <p14:sldId id="409"/>
            <p14:sldId id="410"/>
            <p14:sldId id="411"/>
            <p14:sldId id="413"/>
            <p14:sldId id="414"/>
            <p14:sldId id="415"/>
            <p14:sldId id="470"/>
            <p14:sldId id="471"/>
            <p14:sldId id="472"/>
            <p14:sldId id="473"/>
            <p14:sldId id="416"/>
            <p14:sldId id="417"/>
            <p14:sldId id="418"/>
            <p14:sldId id="419"/>
            <p14:sldId id="420"/>
            <p14:sldId id="475"/>
            <p14:sldId id="476"/>
            <p14:sldId id="423"/>
            <p14:sldId id="480"/>
            <p14:sldId id="424"/>
            <p14:sldId id="425"/>
            <p14:sldId id="426"/>
            <p14:sldId id="427"/>
            <p14:sldId id="428"/>
            <p14:sldId id="429"/>
            <p14:sldId id="430"/>
            <p14:sldId id="431"/>
            <p14:sldId id="432"/>
            <p14:sldId id="434"/>
            <p14:sldId id="435"/>
            <p14:sldId id="436"/>
            <p14:sldId id="437"/>
            <p14:sldId id="438"/>
            <p14:sldId id="439"/>
            <p14:sldId id="440"/>
            <p14:sldId id="441"/>
            <p14:sldId id="442"/>
            <p14:sldId id="477"/>
            <p14:sldId id="444"/>
            <p14:sldId id="445"/>
            <p14:sldId id="447"/>
            <p14:sldId id="446"/>
            <p14:sldId id="448"/>
            <p14:sldId id="449"/>
            <p14:sldId id="450"/>
            <p14:sldId id="451"/>
            <p14:sldId id="452"/>
            <p14:sldId id="453"/>
            <p14:sldId id="454"/>
            <p14:sldId id="455"/>
            <p14:sldId id="456"/>
            <p14:sldId id="457"/>
            <p14:sldId id="458"/>
            <p14:sldId id="459"/>
            <p14:sldId id="460"/>
            <p14:sldId id="461"/>
            <p14:sldId id="462"/>
            <p14:sldId id="463"/>
            <p14:sldId id="464"/>
            <p14:sldId id="465"/>
            <p14:sldId id="466"/>
            <p14:sldId id="467"/>
            <p14:sldId id="468"/>
            <p14:sldId id="32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484EA"/>
    <a:srgbClr val="DED4DD"/>
    <a:srgbClr val="BA92A6"/>
    <a:srgbClr val="B498B1"/>
    <a:srgbClr val="FFFF99"/>
    <a:srgbClr val="FFFFCC"/>
    <a:srgbClr val="BB91B8"/>
    <a:srgbClr val="CB81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176" autoAdjust="0"/>
    <p:restoredTop sz="86352" autoAdjust="0"/>
  </p:normalViewPr>
  <p:slideViewPr>
    <p:cSldViewPr>
      <p:cViewPr varScale="1">
        <p:scale>
          <a:sx n="93" d="100"/>
          <a:sy n="93" d="100"/>
        </p:scale>
        <p:origin x="156" y="1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handoutMaster" Target="handoutMasters/handoutMaster1.xml"/><Relationship Id="rId10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0.xlsx"/><Relationship Id="rId2" Type="http://schemas.microsoft.com/office/2011/relationships/chartColorStyle" Target="colors11.xml"/><Relationship Id="rId1" Type="http://schemas.microsoft.com/office/2011/relationships/chartStyle" Target="style11.xml"/><Relationship Id="rId4" Type="http://schemas.openxmlformats.org/officeDocument/2006/relationships/chartUserShapes" Target="../drawings/drawing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1.xlsx"/><Relationship Id="rId2" Type="http://schemas.microsoft.com/office/2011/relationships/chartColorStyle" Target="colors12.xml"/><Relationship Id="rId1" Type="http://schemas.microsoft.com/office/2011/relationships/chartStyle" Target="style12.xml"/><Relationship Id="rId4" Type="http://schemas.openxmlformats.org/officeDocument/2006/relationships/chartUserShapes" Target="../drawings/drawing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2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3.xlsx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4.xlsx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Фонд заработной платы, тыс. руб.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8.5032580888618994E-2"/>
                  <c:y val="7.263938513148673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A509-42CD-B417-9F29BB2834E2}"/>
                </c:ext>
              </c:extLst>
            </c:dLbl>
            <c:dLbl>
              <c:idx val="1"/>
              <c:layout>
                <c:manualLayout>
                  <c:x val="-5.0314452082977551E-2"/>
                  <c:y val="0.1433540237091355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A509-42CD-B417-9F29BB2834E2}"/>
                </c:ext>
              </c:extLst>
            </c:dLbl>
            <c:dLbl>
              <c:idx val="2"/>
              <c:layout>
                <c:manualLayout>
                  <c:x val="-3.0085146360801399E-2"/>
                  <c:y val="0.1816142596188090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A509-42CD-B417-9F29BB2834E2}"/>
                </c:ext>
              </c:extLst>
            </c:dLbl>
            <c:dLbl>
              <c:idx val="3"/>
              <c:layout>
                <c:manualLayout>
                  <c:x val="-9.8664619470336334E-17"/>
                  <c:y val="0.2170466649488511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A509-42CD-B417-9F29BB2834E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2022 год</c:v>
                </c:pt>
                <c:pt idx="1">
                  <c:v>2023 год</c:v>
                </c:pt>
                <c:pt idx="2">
                  <c:v>2024 год</c:v>
                </c:pt>
                <c:pt idx="3">
                  <c:v>2025 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7931776.7000000002</c:v>
                </c:pt>
                <c:pt idx="1">
                  <c:v>9131878.8000000007</c:v>
                </c:pt>
                <c:pt idx="2">
                  <c:v>9814768.4000000004</c:v>
                </c:pt>
                <c:pt idx="3">
                  <c:v>10549603.800000001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A509-42CD-B417-9F29BB2834E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15273896"/>
        <c:axId val="612080432"/>
      </c:lineChart>
      <c:catAx>
        <c:axId val="4152738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12080432"/>
        <c:crosses val="autoZero"/>
        <c:auto val="1"/>
        <c:lblAlgn val="ctr"/>
        <c:lblOffset val="100"/>
        <c:noMultiLvlLbl val="0"/>
      </c:catAx>
      <c:valAx>
        <c:axId val="6120804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152738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57072103276845054"/>
          <c:y val="7.8118829020444661E-2"/>
          <c:w val="0.38451476377952765"/>
          <c:h val="0.57677214566929147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61"/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8488-422C-A3A7-30AD126B3F68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8488-422C-A3A7-30AD126B3F68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8488-422C-A3A7-30AD126B3F68}"/>
              </c:ext>
            </c:extLst>
          </c:dPt>
          <c:dLbls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Расходы бюджета, всего </c:v>
                </c:pt>
                <c:pt idx="1">
                  <c:v>Расходы на оплату труда муниципальных служащих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</c:numCache>
            </c:numRef>
          </c:val>
          <c:extLst>
            <c:ext xmlns:c16="http://schemas.microsoft.com/office/drawing/2014/chart" uri="{C3380CC4-5D6E-409C-BE32-E72D297353CC}">
              <c16:uniqueId val="{00000000-F88C-490F-8E9B-39371794A814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Столбец2</c:v>
                </c:pt>
              </c:strCache>
            </c:strRef>
          </c:tx>
          <c:explosion val="7"/>
          <c:dPt>
            <c:idx val="0"/>
            <c:bubble3D val="0"/>
            <c:explosion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2-F88C-490F-8E9B-39371794A814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4-F88C-490F-8E9B-39371794A814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F88C-490F-8E9B-39371794A814}"/>
              </c:ext>
            </c:extLst>
          </c:dPt>
          <c:dLbls>
            <c:dLbl>
              <c:idx val="0"/>
              <c:layout>
                <c:manualLayout>
                  <c:x val="0.17258597523332245"/>
                  <c:y val="0.25670201919047664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330" b="1" i="0" u="none" strike="noStrike" kern="1200" baseline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ru-RU" dirty="0" smtClean="0"/>
                      <a:t>Иные расходы бюджета, </a:t>
                    </a:r>
                    <a:r>
                      <a:rPr lang="ru-RU" baseline="0" dirty="0"/>
                      <a:t>
</a:t>
                    </a:r>
                    <a:fld id="{B7E9C4E5-C3A5-4468-AB32-C05BD18158A1}" type="PERCENTAGE">
                      <a:rPr lang="en-US" baseline="0"/>
                      <a:pPr>
                        <a:defRPr/>
                      </a:pPr>
                      <a:t>[ПРОЦЕНТ]</a:t>
                    </a:fld>
                    <a:endParaRPr lang="ru-RU" baseline="0" dirty="0"/>
                  </a:p>
                </c:rich>
              </c:tx>
              <c:spPr>
                <a:pattFill prst="pct75">
                  <a:fgClr>
                    <a:srgbClr val="000000">
                      <a:lumMod val="75000"/>
                      <a:lumOff val="25000"/>
                    </a:srgbClr>
                  </a:fgClr>
                  <a:bgClr>
                    <a:srgbClr val="000000">
                      <a:lumMod val="65000"/>
                      <a:lumOff val="35000"/>
                    </a:srgbClr>
                  </a:bgClr>
                </a:patt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330" b="1" i="0" u="none" strike="noStrike" kern="1200" baseline="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43945265053547139"/>
                      <c:h val="0.26315264157113916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F88C-490F-8E9B-39371794A814}"/>
                </c:ext>
              </c:extLst>
            </c:dLbl>
            <c:dLbl>
              <c:idx val="1"/>
              <c:layout>
                <c:manualLayout>
                  <c:x val="-0.44914535318121729"/>
                  <c:y val="3.6897900589092231E-2"/>
                </c:manualLayout>
              </c:layout>
              <c:spPr>
                <a:pattFill prst="pct75">
                  <a:fgClr>
                    <a:srgbClr val="000000">
                      <a:lumMod val="75000"/>
                      <a:lumOff val="25000"/>
                    </a:srgbClr>
                  </a:fgClr>
                  <a:bgClr>
                    <a:srgbClr val="000000">
                      <a:lumMod val="65000"/>
                      <a:lumOff val="35000"/>
                    </a:srgbClr>
                  </a:bgClr>
                </a:patt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330" b="1" i="0" u="none" strike="noStrike" kern="1200" baseline="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5559016801731902"/>
                      <c:h val="0.59112793962123111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4-F88C-490F-8E9B-39371794A814}"/>
                </c:ext>
              </c:extLst>
            </c:dLbl>
            <c:dLbl>
              <c:idx val="2"/>
              <c:layout>
                <c:manualLayout>
                  <c:x val="0.26368159203980102"/>
                  <c:y val="3.712071832974288E-3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F88C-490F-8E9B-39371794A814}"/>
                </c:ext>
              </c:extLst>
            </c:dLbl>
            <c:spPr>
              <a:pattFill prst="pct75">
                <a:fgClr>
                  <a:srgbClr val="000000">
                    <a:lumMod val="75000"/>
                    <a:lumOff val="25000"/>
                  </a:srgbClr>
                </a:fgClr>
                <a:bgClr>
                  <a:srgbClr val="000000">
                    <a:lumMod val="65000"/>
                    <a:lumOff val="35000"/>
                  </a:srgb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Расходы бюджета, всего </c:v>
                </c:pt>
                <c:pt idx="1">
                  <c:v>Расходы на оплату труда муниципальных служащих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1300577015.4100001</c:v>
                </c:pt>
                <c:pt idx="1">
                  <c:v>43556982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88C-490F-8E9B-39371794A814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49960802344962352"/>
          <c:y val="7.2224746970655812E-2"/>
          <c:w val="0.38451476377952765"/>
          <c:h val="0.57677214566929147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61"/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6D35-4E85-B4FD-57BB6239DD92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6D35-4E85-B4FD-57BB6239DD92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6D35-4E85-B4FD-57BB6239DD92}"/>
              </c:ext>
            </c:extLst>
          </c:dPt>
          <c:dLbls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Расходы бюджета, всего </c:v>
                </c:pt>
                <c:pt idx="1">
                  <c:v>Расходы на оплату труда муниципальных служащих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</c:numCache>
            </c:numRef>
          </c:val>
          <c:extLst>
            <c:ext xmlns:c16="http://schemas.microsoft.com/office/drawing/2014/chart" uri="{C3380CC4-5D6E-409C-BE32-E72D297353CC}">
              <c16:uniqueId val="{00000006-6D35-4E85-B4FD-57BB6239DD92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Столбец2</c:v>
                </c:pt>
              </c:strCache>
            </c:strRef>
          </c:tx>
          <c:explosion val="7"/>
          <c:dPt>
            <c:idx val="0"/>
            <c:bubble3D val="0"/>
            <c:explosion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8-6D35-4E85-B4FD-57BB6239DD92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A-6D35-4E85-B4FD-57BB6239DD92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C-6D35-4E85-B4FD-57BB6239DD92}"/>
              </c:ext>
            </c:extLst>
          </c:dPt>
          <c:dLbls>
            <c:dLbl>
              <c:idx val="0"/>
              <c:layout>
                <c:manualLayout>
                  <c:x val="0.17258597523332245"/>
                  <c:y val="0.25670201919047664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330" b="1" i="0" u="none" strike="noStrike" kern="1200" baseline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ru-RU" dirty="0" smtClean="0"/>
                      <a:t>Иные расходы бюджета, </a:t>
                    </a:r>
                    <a:r>
                      <a:rPr lang="ru-RU" baseline="0" dirty="0"/>
                      <a:t>
</a:t>
                    </a:r>
                    <a:fld id="{B7E9C4E5-C3A5-4468-AB32-C05BD18158A1}" type="PERCENTAGE">
                      <a:rPr lang="en-US" baseline="0"/>
                      <a:pPr>
                        <a:defRPr/>
                      </a:pPr>
                      <a:t>[ПРОЦЕНТ]</a:t>
                    </a:fld>
                    <a:endParaRPr lang="ru-RU" baseline="0" dirty="0"/>
                  </a:p>
                </c:rich>
              </c:tx>
              <c:spPr>
                <a:pattFill prst="pct75">
                  <a:fgClr>
                    <a:srgbClr val="000000">
                      <a:lumMod val="75000"/>
                      <a:lumOff val="25000"/>
                    </a:srgbClr>
                  </a:fgClr>
                  <a:bgClr>
                    <a:srgbClr val="000000">
                      <a:lumMod val="65000"/>
                      <a:lumOff val="35000"/>
                    </a:srgbClr>
                  </a:bgClr>
                </a:patt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330" b="1" i="0" u="none" strike="noStrike" kern="1200" baseline="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43945265053547139"/>
                      <c:h val="0.26315264157113916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8-6D35-4E85-B4FD-57BB6239DD92}"/>
                </c:ext>
              </c:extLst>
            </c:dLbl>
            <c:dLbl>
              <c:idx val="1"/>
              <c:layout>
                <c:manualLayout>
                  <c:x val="-0.44914535318121729"/>
                  <c:y val="3.6897900589092231E-2"/>
                </c:manualLayout>
              </c:layout>
              <c:spPr>
                <a:pattFill prst="pct75">
                  <a:fgClr>
                    <a:srgbClr val="000000">
                      <a:lumMod val="75000"/>
                      <a:lumOff val="25000"/>
                    </a:srgbClr>
                  </a:fgClr>
                  <a:bgClr>
                    <a:srgbClr val="000000">
                      <a:lumMod val="65000"/>
                      <a:lumOff val="35000"/>
                    </a:srgbClr>
                  </a:bgClr>
                </a:patt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330" b="1" i="0" u="none" strike="noStrike" kern="1200" baseline="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5559016801731902"/>
                      <c:h val="0.59112793962123111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A-6D35-4E85-B4FD-57BB6239DD92}"/>
                </c:ext>
              </c:extLst>
            </c:dLbl>
            <c:dLbl>
              <c:idx val="2"/>
              <c:layout>
                <c:manualLayout>
                  <c:x val="0.26368159203980102"/>
                  <c:y val="3.712071832974288E-3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6D35-4E85-B4FD-57BB6239DD92}"/>
                </c:ext>
              </c:extLst>
            </c:dLbl>
            <c:spPr>
              <a:pattFill prst="pct75">
                <a:fgClr>
                  <a:srgbClr val="000000">
                    <a:lumMod val="75000"/>
                    <a:lumOff val="25000"/>
                  </a:srgbClr>
                </a:fgClr>
                <a:bgClr>
                  <a:srgbClr val="000000">
                    <a:lumMod val="65000"/>
                    <a:lumOff val="35000"/>
                  </a:srgb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Расходы бюджета, всего </c:v>
                </c:pt>
                <c:pt idx="1">
                  <c:v>Расходы на оплату труда муниципальных служащих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1132931974.01</c:v>
                </c:pt>
                <c:pt idx="1">
                  <c:v>49151680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6D35-4E85-B4FD-57BB6239DD92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49960802344962352"/>
          <c:y val="7.2224746970655812E-2"/>
          <c:w val="0.38451476377952765"/>
          <c:h val="0.57677214566929147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61"/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6227-4D81-8153-D939CF50D27F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6227-4D81-8153-D939CF50D27F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6227-4D81-8153-D939CF50D27F}"/>
              </c:ext>
            </c:extLst>
          </c:dPt>
          <c:dLbls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Расходы бюджета, всего </c:v>
                </c:pt>
                <c:pt idx="1">
                  <c:v>Расходы на оплату труда муниципальных служащих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</c:numCache>
            </c:numRef>
          </c:val>
          <c:extLst>
            <c:ext xmlns:c16="http://schemas.microsoft.com/office/drawing/2014/chart" uri="{C3380CC4-5D6E-409C-BE32-E72D297353CC}">
              <c16:uniqueId val="{00000006-6227-4D81-8153-D939CF50D27F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Столбец2</c:v>
                </c:pt>
              </c:strCache>
            </c:strRef>
          </c:tx>
          <c:explosion val="7"/>
          <c:dPt>
            <c:idx val="0"/>
            <c:bubble3D val="0"/>
            <c:explosion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8-6227-4D81-8153-D939CF50D27F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A-6227-4D81-8153-D939CF50D27F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C-6227-4D81-8153-D939CF50D27F}"/>
              </c:ext>
            </c:extLst>
          </c:dPt>
          <c:dLbls>
            <c:dLbl>
              <c:idx val="0"/>
              <c:layout>
                <c:manualLayout>
                  <c:x val="0.17258597523332245"/>
                  <c:y val="0.25670201919047664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330" b="1" i="0" u="none" strike="noStrike" kern="1200" baseline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ru-RU" dirty="0" smtClean="0"/>
                      <a:t>Иные расходы бюджета, </a:t>
                    </a:r>
                    <a:r>
                      <a:rPr lang="ru-RU" baseline="0" dirty="0"/>
                      <a:t>
</a:t>
                    </a:r>
                    <a:fld id="{B7E9C4E5-C3A5-4468-AB32-C05BD18158A1}" type="PERCENTAGE">
                      <a:rPr lang="en-US" baseline="0"/>
                      <a:pPr>
                        <a:defRPr/>
                      </a:pPr>
                      <a:t>[ПРОЦЕНТ]</a:t>
                    </a:fld>
                    <a:endParaRPr lang="ru-RU" baseline="0" dirty="0"/>
                  </a:p>
                </c:rich>
              </c:tx>
              <c:spPr>
                <a:pattFill prst="pct75">
                  <a:fgClr>
                    <a:srgbClr val="000000">
                      <a:lumMod val="75000"/>
                      <a:lumOff val="25000"/>
                    </a:srgbClr>
                  </a:fgClr>
                  <a:bgClr>
                    <a:srgbClr val="000000">
                      <a:lumMod val="65000"/>
                      <a:lumOff val="35000"/>
                    </a:srgbClr>
                  </a:bgClr>
                </a:patt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330" b="1" i="0" u="none" strike="noStrike" kern="1200" baseline="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43945265053547139"/>
                      <c:h val="0.26315264157113916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8-6227-4D81-8153-D939CF50D27F}"/>
                </c:ext>
              </c:extLst>
            </c:dLbl>
            <c:dLbl>
              <c:idx val="1"/>
              <c:layout>
                <c:manualLayout>
                  <c:x val="-0.44914535318121729"/>
                  <c:y val="3.6897900589092231E-2"/>
                </c:manualLayout>
              </c:layout>
              <c:spPr>
                <a:pattFill prst="pct75">
                  <a:fgClr>
                    <a:srgbClr val="000000">
                      <a:lumMod val="75000"/>
                      <a:lumOff val="25000"/>
                    </a:srgbClr>
                  </a:fgClr>
                  <a:bgClr>
                    <a:srgbClr val="000000">
                      <a:lumMod val="65000"/>
                      <a:lumOff val="35000"/>
                    </a:srgbClr>
                  </a:bgClr>
                </a:patt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330" b="1" i="0" u="none" strike="noStrike" kern="1200" baseline="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5559016801731902"/>
                      <c:h val="0.59112793962123111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A-6227-4D81-8153-D939CF50D27F}"/>
                </c:ext>
              </c:extLst>
            </c:dLbl>
            <c:dLbl>
              <c:idx val="2"/>
              <c:layout>
                <c:manualLayout>
                  <c:x val="0.26368159203980102"/>
                  <c:y val="3.712071832974288E-3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6227-4D81-8153-D939CF50D27F}"/>
                </c:ext>
              </c:extLst>
            </c:dLbl>
            <c:spPr>
              <a:pattFill prst="pct75">
                <a:fgClr>
                  <a:srgbClr val="000000">
                    <a:lumMod val="75000"/>
                    <a:lumOff val="25000"/>
                  </a:srgbClr>
                </a:fgClr>
                <a:bgClr>
                  <a:srgbClr val="000000">
                    <a:lumMod val="65000"/>
                    <a:lumOff val="35000"/>
                  </a:srgb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Расходы бюджета, всего </c:v>
                </c:pt>
                <c:pt idx="1">
                  <c:v>Расходы на оплату труда муниципальных служащих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1153759974.6099999</c:v>
                </c:pt>
                <c:pt idx="1">
                  <c:v>49392424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6227-4D81-8153-D939CF50D27F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3906399567701095"/>
          <c:y val="8.5934363564113145E-2"/>
          <c:w val="0.72285240080284097"/>
          <c:h val="0.63769952733512159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14"/>
          <c:dPt>
            <c:idx val="0"/>
            <c:bubble3D val="0"/>
            <c:explosion val="22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8E9B-4704-858D-3FB0067EF16D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0A24-4A99-BC46-CE3F87DC8776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0A24-4A99-BC46-CE3F87DC8776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0A24-4A99-BC46-CE3F87DC8776}"/>
              </c:ext>
            </c:extLst>
          </c:dPt>
          <c:dLbls>
            <c:dLbl>
              <c:idx val="0"/>
              <c:layout>
                <c:manualLayout>
                  <c:x val="-9.8037830112864734E-3"/>
                  <c:y val="7.828664812950023E-2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197" b="0" i="0" u="none" strike="noStrike" kern="1200" baseline="0">
                        <a:solidFill>
                          <a:schemeClr val="dk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C8BADDAC-8242-4849-8991-D8FB08DB9F85}" type="CELLRANGE">
                      <a:rPr lang="en-US" baseline="0" dirty="0"/>
                      <a:pPr>
                        <a:defRPr/>
                      </a:pPr>
                      <a:t>[ДИАПАЗОН ЯЧЕЕК]</a:t>
                    </a:fld>
                    <a:r>
                      <a:rPr lang="en-US" baseline="0" dirty="0"/>
                      <a:t>; </a:t>
                    </a:r>
                    <a:fld id="{06EBB756-DE83-484E-A0EA-1FC313D71D58}" type="VALUE">
                      <a:rPr lang="en-US" baseline="0" dirty="0"/>
                      <a:pPr>
                        <a:defRPr/>
                      </a:pPr>
                      <a:t>[ЗНАЧЕНИЕ]</a:t>
                    </a:fld>
                    <a:endParaRPr lang="en-US" baseline="0" dirty="0"/>
                  </a:p>
                </c:rich>
              </c:tx>
              <c:spPr>
                <a:solidFill>
                  <a:srgbClr val="FFFFFF"/>
                </a:solidFill>
                <a:ln>
                  <a:solidFill>
                    <a:srgbClr val="000000">
                      <a:lumMod val="25000"/>
                      <a:lumOff val="75000"/>
                    </a:srgbClr>
                  </a:solidFill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ound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50458341745743318"/>
                      <c:h val="0.13184015107867614"/>
                    </c:manualLayout>
                  </c15:layout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1-8E9B-4704-858D-3FB0067EF16D}"/>
                </c:ext>
              </c:extLst>
            </c:dLbl>
            <c:dLbl>
              <c:idx val="1"/>
              <c:layout>
                <c:manualLayout>
                  <c:x val="-0.12105442883731748"/>
                  <c:y val="-3.0603555034084198E-3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197" b="0" i="0" u="none" strike="noStrike" kern="1200" baseline="0">
                        <a:solidFill>
                          <a:schemeClr val="dk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EB480354-8438-4251-A073-6630CC5C0BC7}" type="CELLRANGE">
                      <a:rPr lang="en-US" baseline="0" dirty="0"/>
                      <a:pPr>
                        <a:defRPr/>
                      </a:pPr>
                      <a:t>[ДИАПАЗОН ЯЧЕЕК]</a:t>
                    </a:fld>
                    <a:r>
                      <a:rPr lang="en-US" baseline="0" dirty="0"/>
                      <a:t>; </a:t>
                    </a:r>
                    <a:fld id="{9D14D514-91D6-4C0A-9C6B-D8BC1AAF93C7}" type="VALUE">
                      <a:rPr lang="en-US" baseline="0" dirty="0"/>
                      <a:pPr>
                        <a:defRPr/>
                      </a:pPr>
                      <a:t>[ЗНАЧЕНИЕ]</a:t>
                    </a:fld>
                    <a:endParaRPr lang="en-US" baseline="0" dirty="0"/>
                  </a:p>
                </c:rich>
              </c:tx>
              <c:spPr>
                <a:solidFill>
                  <a:srgbClr val="FFFFFF"/>
                </a:solidFill>
                <a:ln>
                  <a:solidFill>
                    <a:srgbClr val="000000">
                      <a:lumMod val="25000"/>
                      <a:lumOff val="75000"/>
                    </a:srgbClr>
                  </a:solidFill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ound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36083231879595323"/>
                      <c:h val="0.32212484529115637"/>
                    </c:manualLayout>
                  </c15:layout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3-0A24-4A99-BC46-CE3F87DC8776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0A24-4A99-BC46-CE3F87DC8776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0A24-4A99-BC46-CE3F87DC877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showDataLabelsRange val="1"/>
              </c:ext>
            </c:extLst>
          </c:dLbls>
          <c:cat>
            <c:strRef>
              <c:f>Лист1!$A$2:$A$5</c:f>
              <c:strCache>
                <c:ptCount val="2"/>
                <c:pt idx="0">
                  <c:v>Программные расходы</c:v>
                </c:pt>
                <c:pt idx="1">
                  <c:v>Непрограммные расходы</c:v>
                </c:pt>
              </c:strCache>
            </c:strRef>
          </c:cat>
          <c:val>
            <c:numRef>
              <c:f>Лист1!$B$2:$B$5</c:f>
              <c:numCache>
                <c:formatCode>0.0%</c:formatCode>
                <c:ptCount val="4"/>
                <c:pt idx="0">
                  <c:v>0.91600000000000004</c:v>
                </c:pt>
                <c:pt idx="1">
                  <c:v>8.4000000000000005E-2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Лист1!$A$2:$A$3</c15:f>
                <c15:dlblRangeCache>
                  <c:ptCount val="2"/>
                  <c:pt idx="0">
                    <c:v>Программные расходы</c:v>
                  </c:pt>
                  <c:pt idx="1">
                    <c:v>Непрограммные расходы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00-8E9B-4704-858D-3FB0067EF16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3906399567701095"/>
          <c:y val="8.5934363564113145E-2"/>
          <c:w val="0.72285240080284097"/>
          <c:h val="0.63769952733512159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14"/>
          <c:dPt>
            <c:idx val="0"/>
            <c:bubble3D val="0"/>
            <c:explosion val="22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2852-4B9E-B646-A7C20BD16920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2852-4B9E-B646-A7C20BD16920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2852-4B9E-B646-A7C20BD16920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2852-4B9E-B646-A7C20BD16920}"/>
              </c:ext>
            </c:extLst>
          </c:dPt>
          <c:dLbls>
            <c:dLbl>
              <c:idx val="0"/>
              <c:layout>
                <c:manualLayout>
                  <c:x val="-9.8037830112864734E-3"/>
                  <c:y val="7.828664812950023E-2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197" b="0" i="0" u="none" strike="noStrike" kern="1200" baseline="0">
                        <a:solidFill>
                          <a:schemeClr val="dk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1BF961CB-FAB3-4A3A-9518-681ACA57B8EA}" type="CELLRANGE">
                      <a:rPr lang="en-US" baseline="0" dirty="0"/>
                      <a:pPr>
                        <a:defRPr/>
                      </a:pPr>
                      <a:t>[ДИАПАЗОН ЯЧЕЕК]</a:t>
                    </a:fld>
                    <a:r>
                      <a:rPr lang="en-US" baseline="0" dirty="0"/>
                      <a:t>; </a:t>
                    </a:r>
                    <a:fld id="{BCA146BC-1E1E-4C1D-AC2B-DB29EC18F498}" type="VALUE">
                      <a:rPr lang="en-US" baseline="0" dirty="0"/>
                      <a:pPr>
                        <a:defRPr/>
                      </a:pPr>
                      <a:t>[ЗНАЧЕНИЕ]</a:t>
                    </a:fld>
                    <a:endParaRPr lang="en-US" baseline="0" dirty="0"/>
                  </a:p>
                </c:rich>
              </c:tx>
              <c:spPr>
                <a:solidFill>
                  <a:srgbClr val="FFFFFF"/>
                </a:solidFill>
                <a:ln>
                  <a:solidFill>
                    <a:srgbClr val="000000">
                      <a:lumMod val="25000"/>
                      <a:lumOff val="75000"/>
                    </a:srgbClr>
                  </a:solidFill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ound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50458341745743318"/>
                      <c:h val="0.13184015107867614"/>
                    </c:manualLayout>
                  </c15:layout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1-2852-4B9E-B646-A7C20BD16920}"/>
                </c:ext>
              </c:extLst>
            </c:dLbl>
            <c:dLbl>
              <c:idx val="1"/>
              <c:layout>
                <c:manualLayout>
                  <c:x val="-0.14028527966809579"/>
                  <c:y val="-3.0603223127498372E-3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197" b="0" i="0" u="none" strike="noStrike" kern="1200" baseline="0">
                        <a:solidFill>
                          <a:schemeClr val="dk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45690DA1-A748-41C3-9B44-038A47248011}" type="CELLRANGE">
                      <a:rPr lang="en-US" baseline="0" dirty="0"/>
                      <a:pPr>
                        <a:defRPr/>
                      </a:pPr>
                      <a:t>[ДИАПАЗОН ЯЧЕЕК]</a:t>
                    </a:fld>
                    <a:r>
                      <a:rPr lang="en-US" baseline="0" dirty="0"/>
                      <a:t>; </a:t>
                    </a:r>
                    <a:fld id="{4F7EAFAA-88C6-4013-9DDC-72DC365C0953}" type="VALUE">
                      <a:rPr lang="en-US" baseline="0" dirty="0"/>
                      <a:pPr>
                        <a:defRPr/>
                      </a:pPr>
                      <a:t>[ЗНАЧЕНИЕ]</a:t>
                    </a:fld>
                    <a:endParaRPr lang="en-US" baseline="0" dirty="0"/>
                  </a:p>
                </c:rich>
              </c:tx>
              <c:spPr>
                <a:solidFill>
                  <a:srgbClr val="FFFFFF"/>
                </a:solidFill>
                <a:ln>
                  <a:solidFill>
                    <a:srgbClr val="000000">
                      <a:lumMod val="25000"/>
                      <a:lumOff val="75000"/>
                    </a:srgbClr>
                  </a:solidFill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ound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32237061713439663"/>
                      <c:h val="0.32212491167247354"/>
                    </c:manualLayout>
                  </c15:layout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3-2852-4B9E-B646-A7C20BD16920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2852-4B9E-B646-A7C20BD16920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2852-4B9E-B646-A7C20BD1692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showDataLabelsRange val="1"/>
              </c:ext>
            </c:extLst>
          </c:dLbls>
          <c:cat>
            <c:strRef>
              <c:f>Лист1!$A$2:$A$5</c:f>
              <c:strCache>
                <c:ptCount val="2"/>
                <c:pt idx="0">
                  <c:v>Программные расходы</c:v>
                </c:pt>
                <c:pt idx="1">
                  <c:v>Непрограммные расходы</c:v>
                </c:pt>
              </c:strCache>
            </c:strRef>
          </c:cat>
          <c:val>
            <c:numRef>
              <c:f>Лист1!$B$2:$B$5</c:f>
              <c:numCache>
                <c:formatCode>0.0%</c:formatCode>
                <c:ptCount val="4"/>
                <c:pt idx="0">
                  <c:v>0.89800000000000002</c:v>
                </c:pt>
                <c:pt idx="1">
                  <c:v>0.10199999999999999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Лист1!$A$2:$A$3</c15:f>
                <c15:dlblRangeCache>
                  <c:ptCount val="2"/>
                  <c:pt idx="0">
                    <c:v>Программные расходы</c:v>
                  </c:pt>
                  <c:pt idx="1">
                    <c:v>Непрограммные расходы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08-2852-4B9E-B646-A7C20BD1692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3906399567701095"/>
          <c:y val="8.5934363564113145E-2"/>
          <c:w val="0.72285240080284097"/>
          <c:h val="0.63769952733512159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14"/>
          <c:dPt>
            <c:idx val="0"/>
            <c:bubble3D val="0"/>
            <c:explosion val="22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5930-442E-B17F-31451944D7C5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5930-442E-B17F-31451944D7C5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5930-442E-B17F-31451944D7C5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5930-442E-B17F-31451944D7C5}"/>
              </c:ext>
            </c:extLst>
          </c:dPt>
          <c:dLbls>
            <c:dLbl>
              <c:idx val="0"/>
              <c:layout>
                <c:manualLayout>
                  <c:x val="-9.8037830112864734E-3"/>
                  <c:y val="7.828664812950023E-2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197" b="0" i="0" u="none" strike="noStrike" kern="1200" baseline="0">
                        <a:solidFill>
                          <a:schemeClr val="dk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44C4436A-0D2F-4D5F-A5B7-2D40C0110D0D}" type="CELLRANGE">
                      <a:rPr lang="en-US" baseline="0" dirty="0"/>
                      <a:pPr>
                        <a:defRPr/>
                      </a:pPr>
                      <a:t>[ДИАПАЗОН ЯЧЕЕК]</a:t>
                    </a:fld>
                    <a:r>
                      <a:rPr lang="en-US" baseline="0" dirty="0"/>
                      <a:t>; </a:t>
                    </a:r>
                    <a:fld id="{CEC29421-5141-412B-982C-23FE22E89FD6}" type="VALUE">
                      <a:rPr lang="en-US" baseline="0" dirty="0"/>
                      <a:pPr>
                        <a:defRPr/>
                      </a:pPr>
                      <a:t>[ЗНАЧЕНИЕ]</a:t>
                    </a:fld>
                    <a:endParaRPr lang="en-US" baseline="0" dirty="0"/>
                  </a:p>
                </c:rich>
              </c:tx>
              <c:spPr>
                <a:solidFill>
                  <a:srgbClr val="FFFFFF"/>
                </a:solidFill>
                <a:ln>
                  <a:solidFill>
                    <a:srgbClr val="000000">
                      <a:lumMod val="25000"/>
                      <a:lumOff val="75000"/>
                    </a:srgbClr>
                  </a:solidFill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ound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50458341745743318"/>
                      <c:h val="0.13184015107867614"/>
                    </c:manualLayout>
                  </c15:layout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1-5930-442E-B17F-31451944D7C5}"/>
                </c:ext>
              </c:extLst>
            </c:dLbl>
            <c:dLbl>
              <c:idx val="1"/>
              <c:layout>
                <c:manualLayout>
                  <c:x val="-0.10017792494344011"/>
                  <c:y val="0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197" b="0" i="0" u="none" strike="noStrike" kern="1200" baseline="0">
                        <a:solidFill>
                          <a:schemeClr val="dk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E430B7E1-1D6C-4B99-AA5D-FBCA97AF491D}" type="CELLRANGE">
                      <a:rPr lang="en-US" baseline="0" dirty="0"/>
                      <a:pPr>
                        <a:defRPr/>
                      </a:pPr>
                      <a:t>[ДИАПАЗОН ЯЧЕЕК]</a:t>
                    </a:fld>
                    <a:r>
                      <a:rPr lang="en-US" baseline="0" dirty="0"/>
                      <a:t>; </a:t>
                    </a:r>
                    <a:fld id="{2EEFB2CB-9644-4E79-B9ED-B6655F9035B9}" type="VALUE">
                      <a:rPr lang="en-US" baseline="0" dirty="0"/>
                      <a:pPr>
                        <a:defRPr/>
                      </a:pPr>
                      <a:t>[ЗНАЧЕНИЕ]</a:t>
                    </a:fld>
                    <a:endParaRPr lang="en-US" baseline="0" dirty="0"/>
                  </a:p>
                </c:rich>
              </c:tx>
              <c:spPr>
                <a:solidFill>
                  <a:srgbClr val="FFFFFF"/>
                </a:solidFill>
                <a:ln>
                  <a:solidFill>
                    <a:srgbClr val="000000">
                      <a:lumMod val="25000"/>
                      <a:lumOff val="75000"/>
                    </a:srgbClr>
                  </a:solidFill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ound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34801164277542235"/>
                      <c:h val="0.32212491167247354"/>
                    </c:manualLayout>
                  </c15:layout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3-5930-442E-B17F-31451944D7C5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5930-442E-B17F-31451944D7C5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5930-442E-B17F-31451944D7C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showDataLabelsRange val="1"/>
              </c:ext>
            </c:extLst>
          </c:dLbls>
          <c:cat>
            <c:strRef>
              <c:f>Лист1!$A$2:$A$5</c:f>
              <c:strCache>
                <c:ptCount val="2"/>
                <c:pt idx="0">
                  <c:v>Программные расходы</c:v>
                </c:pt>
                <c:pt idx="1">
                  <c:v>Непрограммные расходы</c:v>
                </c:pt>
              </c:strCache>
            </c:strRef>
          </c:cat>
          <c:val>
            <c:numRef>
              <c:f>Лист1!$B$2:$B$5</c:f>
              <c:numCache>
                <c:formatCode>0.0%</c:formatCode>
                <c:ptCount val="4"/>
                <c:pt idx="0">
                  <c:v>0.88300000000000001</c:v>
                </c:pt>
                <c:pt idx="1">
                  <c:v>0.11700000000000001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Лист1!$A$2:$A$3</c15:f>
                <c15:dlblRangeCache>
                  <c:ptCount val="2"/>
                  <c:pt idx="0">
                    <c:v>Программные расходы</c:v>
                  </c:pt>
                  <c:pt idx="1">
                    <c:v>Непрограммные расходы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08-5930-442E-B17F-31451944D7C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Численность работников, чел.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1.059617466719907E-2"/>
                  <c:y val="6.59628498823917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53D8-4F5D-8C99-CAB8ABB221F9}"/>
                </c:ext>
              </c:extLst>
            </c:dLbl>
            <c:dLbl>
              <c:idx val="1"/>
              <c:layout>
                <c:manualLayout>
                  <c:x val="-5.0314465408805034E-2"/>
                  <c:y val="0.1277213352685050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3D8-4F5D-8C99-CAB8ABB221F9}"/>
                </c:ext>
              </c:extLst>
            </c:dLbl>
            <c:dLbl>
              <c:idx val="2"/>
              <c:layout>
                <c:manualLayout>
                  <c:x val="-5.0217732501941517E-2"/>
                  <c:y val="0.1887792796430344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53D8-4F5D-8C99-CAB8ABB221F9}"/>
                </c:ext>
              </c:extLst>
            </c:dLbl>
            <c:dLbl>
              <c:idx val="3"/>
              <c:layout>
                <c:manualLayout>
                  <c:x val="0"/>
                  <c:y val="0.1805702414380762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53D8-4F5D-8C99-CAB8ABB221F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2022 год</c:v>
                </c:pt>
                <c:pt idx="1">
                  <c:v>2023 год</c:v>
                </c:pt>
                <c:pt idx="2">
                  <c:v>2024 год</c:v>
                </c:pt>
                <c:pt idx="3">
                  <c:v>2025 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14434</c:v>
                </c:pt>
                <c:pt idx="1">
                  <c:v>14910</c:v>
                </c:pt>
                <c:pt idx="2">
                  <c:v>14914</c:v>
                </c:pt>
                <c:pt idx="3">
                  <c:v>14914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53D8-4F5D-8C99-CAB8ABB221F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15273896"/>
        <c:axId val="612080432"/>
      </c:lineChart>
      <c:catAx>
        <c:axId val="4152738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12080432"/>
        <c:crosses val="autoZero"/>
        <c:auto val="1"/>
        <c:lblAlgn val="ctr"/>
        <c:lblOffset val="100"/>
        <c:noMultiLvlLbl val="0"/>
      </c:catAx>
      <c:valAx>
        <c:axId val="6120804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152738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Среднемесячная номинальная начисленная заработная плата, руб.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8.2127952755905537E-2"/>
                  <c:y val="0.1603634488707446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1367-42B7-9F8A-FDEF821DBFC7}"/>
                </c:ext>
              </c:extLst>
            </c:dLbl>
            <c:dLbl>
              <c:idx val="1"/>
              <c:layout>
                <c:manualLayout>
                  <c:x val="-5.5870078740157529E-2"/>
                  <c:y val="0.1389340387004269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367-42B7-9F8A-FDEF821DBFC7}"/>
                </c:ext>
              </c:extLst>
            </c:dLbl>
            <c:dLbl>
              <c:idx val="2"/>
              <c:layout>
                <c:manualLayout>
                  <c:x val="-5.0217629046369207E-2"/>
                  <c:y val="0.1507444053718318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1367-42B7-9F8A-FDEF821DBFC7}"/>
                </c:ext>
              </c:extLst>
            </c:dLbl>
            <c:dLbl>
              <c:idx val="3"/>
              <c:layout>
                <c:manualLayout>
                  <c:x val="0"/>
                  <c:y val="0.1805702414380762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1367-42B7-9F8A-FDEF821DBFC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2022 год</c:v>
                </c:pt>
                <c:pt idx="1">
                  <c:v>2023 год</c:v>
                </c:pt>
                <c:pt idx="2">
                  <c:v>2024 год</c:v>
                </c:pt>
                <c:pt idx="3">
                  <c:v>2025 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45793.4</c:v>
                </c:pt>
                <c:pt idx="1">
                  <c:v>51038.9</c:v>
                </c:pt>
                <c:pt idx="2">
                  <c:v>54840.9</c:v>
                </c:pt>
                <c:pt idx="3">
                  <c:v>58946.9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1367-42B7-9F8A-FDEF821DBFC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15273896"/>
        <c:axId val="612080432"/>
      </c:lineChart>
      <c:catAx>
        <c:axId val="4152738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12080432"/>
        <c:crosses val="autoZero"/>
        <c:auto val="1"/>
        <c:lblAlgn val="ctr"/>
        <c:lblOffset val="100"/>
        <c:noMultiLvlLbl val="0"/>
      </c:catAx>
      <c:valAx>
        <c:axId val="6120804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152738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Объем реализации продукции сельского хозяйства, тыс. руб.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8.4905660377358513E-2"/>
                  <c:y val="9.869375907111756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53BF-49D5-A085-381D89FD540B}"/>
                </c:ext>
              </c:extLst>
            </c:dLbl>
            <c:dLbl>
              <c:idx val="1"/>
              <c:layout>
                <c:manualLayout>
                  <c:x val="-5.0314465408805034E-2"/>
                  <c:y val="0.1277213352685050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3BF-49D5-A085-381D89FD540B}"/>
                </c:ext>
              </c:extLst>
            </c:dLbl>
            <c:dLbl>
              <c:idx val="2"/>
              <c:layout>
                <c:manualLayout>
                  <c:x val="-5.0217645871189272E-2"/>
                  <c:y val="0.1451379427061408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53BF-49D5-A085-381D89FD540B}"/>
                </c:ext>
              </c:extLst>
            </c:dLbl>
            <c:dLbl>
              <c:idx val="3"/>
              <c:layout>
                <c:manualLayout>
                  <c:x val="0"/>
                  <c:y val="0.1805702414380762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53BF-49D5-A085-381D89FD540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2022 год</c:v>
                </c:pt>
                <c:pt idx="1">
                  <c:v>2023 год</c:v>
                </c:pt>
                <c:pt idx="2">
                  <c:v>2024 год</c:v>
                </c:pt>
                <c:pt idx="3">
                  <c:v>2025 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15537887</c:v>
                </c:pt>
                <c:pt idx="1">
                  <c:v>17308583</c:v>
                </c:pt>
                <c:pt idx="2">
                  <c:v>18311568</c:v>
                </c:pt>
                <c:pt idx="3">
                  <c:v>19336922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53BF-49D5-A085-381D89FD540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15273896"/>
        <c:axId val="612080432"/>
      </c:lineChart>
      <c:catAx>
        <c:axId val="4152738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12080432"/>
        <c:crosses val="autoZero"/>
        <c:auto val="1"/>
        <c:lblAlgn val="ctr"/>
        <c:lblOffset val="100"/>
        <c:noMultiLvlLbl val="0"/>
      </c:catAx>
      <c:valAx>
        <c:axId val="6120804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152738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Объем отгруженных товаров собственного производства, выполненных работ и услуг, тыс. руб.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8.4905660377358513E-2"/>
                  <c:y val="9.869375907111756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2306-46F2-A94E-BE8FB55626EA}"/>
                </c:ext>
              </c:extLst>
            </c:dLbl>
            <c:dLbl>
              <c:idx val="1"/>
              <c:layout>
                <c:manualLayout>
                  <c:x val="-5.0314465408805034E-2"/>
                  <c:y val="0.1277213352685050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306-46F2-A94E-BE8FB55626EA}"/>
                </c:ext>
              </c:extLst>
            </c:dLbl>
            <c:dLbl>
              <c:idx val="2"/>
              <c:layout>
                <c:manualLayout>
                  <c:x val="-5.0217645871189272E-2"/>
                  <c:y val="0.1451379427061408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2306-46F2-A94E-BE8FB55626EA}"/>
                </c:ext>
              </c:extLst>
            </c:dLbl>
            <c:dLbl>
              <c:idx val="3"/>
              <c:layout>
                <c:manualLayout>
                  <c:x val="0"/>
                  <c:y val="0.1805702414380762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2306-46F2-A94E-BE8FB55626E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2022 год</c:v>
                </c:pt>
                <c:pt idx="1">
                  <c:v>2023 год</c:v>
                </c:pt>
                <c:pt idx="2">
                  <c:v>2024 год</c:v>
                </c:pt>
                <c:pt idx="3">
                  <c:v>2025 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4525222.8</c:v>
                </c:pt>
                <c:pt idx="1">
                  <c:v>4855467.3</c:v>
                </c:pt>
                <c:pt idx="2">
                  <c:v>5265924.7</c:v>
                </c:pt>
                <c:pt idx="3">
                  <c:v>5733891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2306-46F2-A94E-BE8FB55626E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15273896"/>
        <c:axId val="612080432"/>
      </c:lineChart>
      <c:catAx>
        <c:axId val="4152738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12080432"/>
        <c:crosses val="autoZero"/>
        <c:auto val="1"/>
        <c:lblAlgn val="ctr"/>
        <c:lblOffset val="100"/>
        <c:noMultiLvlLbl val="0"/>
      </c:catAx>
      <c:valAx>
        <c:axId val="6120804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152738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Объем инвестиций в основной капитал, тыс. руб.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8.4905660377358513E-2"/>
                  <c:y val="9.869375907111756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001-460A-AC98-52411646362A}"/>
                </c:ext>
              </c:extLst>
            </c:dLbl>
            <c:dLbl>
              <c:idx val="1"/>
              <c:layout>
                <c:manualLayout>
                  <c:x val="-8.9203412073490862E-2"/>
                  <c:y val="0.1846040212107281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001-460A-AC98-52411646362A}"/>
                </c:ext>
              </c:extLst>
            </c:dLbl>
            <c:dLbl>
              <c:idx val="2"/>
              <c:layout>
                <c:manualLayout>
                  <c:x val="-1.1328740157480416E-2"/>
                  <c:y val="-7.722216499106049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001-460A-AC98-52411646362A}"/>
                </c:ext>
              </c:extLst>
            </c:dLbl>
            <c:dLbl>
              <c:idx val="3"/>
              <c:layout>
                <c:manualLayout>
                  <c:x val="-5.5555555555556572E-3"/>
                  <c:y val="-6.76457402846257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C001-460A-AC98-52411646362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2022 год</c:v>
                </c:pt>
                <c:pt idx="1">
                  <c:v>2023 год</c:v>
                </c:pt>
                <c:pt idx="2">
                  <c:v>2024 год</c:v>
                </c:pt>
                <c:pt idx="3">
                  <c:v>2025 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2551196</c:v>
                </c:pt>
                <c:pt idx="1">
                  <c:v>9753333</c:v>
                </c:pt>
                <c:pt idx="2">
                  <c:v>597403.69999999995</c:v>
                </c:pt>
                <c:pt idx="3">
                  <c:v>308788.90000000002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C001-460A-AC98-52411646362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15273896"/>
        <c:axId val="612080432"/>
      </c:lineChart>
      <c:catAx>
        <c:axId val="4152738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12080432"/>
        <c:crosses val="autoZero"/>
        <c:auto val="1"/>
        <c:lblAlgn val="ctr"/>
        <c:lblOffset val="100"/>
        <c:noMultiLvlLbl val="0"/>
      </c:catAx>
      <c:valAx>
        <c:axId val="6120804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152738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8.0555555555555561E-2"/>
          <c:y val="0.8798408910362564"/>
          <c:w val="0.9"/>
          <c:h val="9.947445506320017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6723884798275819"/>
          <c:y val="0.21109396380223186"/>
          <c:w val="0.43589195176921625"/>
          <c:h val="0.8005138696930818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effectLst>
              <a:glow>
                <a:schemeClr val="accent1">
                  <a:alpha val="40000"/>
                </a:schemeClr>
              </a:glow>
              <a:softEdge rad="0"/>
            </a:effectLst>
            <a:scene3d>
              <a:camera prst="orthographicFront"/>
              <a:lightRig rig="threePt" dir="t"/>
            </a:scene3d>
            <a:sp3d>
              <a:bevelT w="165100" prst="coolSlant"/>
              <a:bevelB prst="angle"/>
            </a:sp3d>
          </c:spPr>
          <c:explosion val="2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01-7535-49DC-9124-2B3819472DA8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03-7535-49DC-9124-2B3819472DA8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05-7535-49DC-9124-2B3819472DA8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07-7535-49DC-9124-2B3819472DA8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10-7535-49DC-9124-2B3819472DA8}"/>
              </c:ext>
            </c:extLst>
          </c:dPt>
          <c:dPt>
            <c:idx val="5"/>
            <c:bubble3D val="0"/>
            <c:explosion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08-7535-49DC-9124-2B3819472DA8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0D-7535-49DC-9124-2B3819472DA8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0E-7535-49DC-9124-2B3819472DA8}"/>
              </c:ext>
            </c:extLst>
          </c:dPt>
          <c:dPt>
            <c:idx val="8"/>
            <c:bubble3D val="0"/>
            <c:spPr>
              <a:solidFill>
                <a:schemeClr val="accent3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11-7535-49DC-9124-2B3819472DA8}"/>
              </c:ext>
            </c:extLst>
          </c:dPt>
          <c:dPt>
            <c:idx val="9"/>
            <c:bubble3D val="0"/>
            <c:spPr>
              <a:solidFill>
                <a:schemeClr val="accent4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0A-7535-49DC-9124-2B3819472DA8}"/>
              </c:ext>
            </c:extLst>
          </c:dPt>
          <c:dPt>
            <c:idx val="10"/>
            <c:bubble3D val="0"/>
            <c:spPr>
              <a:solidFill>
                <a:schemeClr val="accent5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0F-7535-49DC-9124-2B3819472DA8}"/>
              </c:ext>
            </c:extLst>
          </c:dPt>
          <c:dPt>
            <c:idx val="11"/>
            <c:bubble3D val="0"/>
            <c:spPr>
              <a:solidFill>
                <a:schemeClr val="accent6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12-7535-49DC-9124-2B3819472DA8}"/>
              </c:ext>
            </c:extLst>
          </c:dPt>
          <c:dLbls>
            <c:dLbl>
              <c:idx val="0"/>
              <c:layout>
                <c:manualLayout>
                  <c:x val="1.4273718902820812E-2"/>
                  <c:y val="-0.129505192425168"/>
                </c:manualLayout>
              </c:layout>
              <c:dLblPos val="outEnd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7535-49DC-9124-2B3819472DA8}"/>
                </c:ext>
              </c:extLst>
            </c:dLbl>
            <c:dLbl>
              <c:idx val="1"/>
              <c:layout>
                <c:manualLayout>
                  <c:x val="0.1791351722304011"/>
                  <c:y val="-0.10930230544639465"/>
                </c:manualLayout>
              </c:layout>
              <c:dLblPos val="outEnd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7137206741106545"/>
                      <c:h val="0.143205306422830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7535-49DC-9124-2B3819472DA8}"/>
                </c:ext>
              </c:extLst>
            </c:dLbl>
            <c:dLbl>
              <c:idx val="2"/>
              <c:layout>
                <c:manualLayout>
                  <c:x val="0.10134340421002777"/>
                  <c:y val="1.8706198683014347E-2"/>
                </c:manualLayout>
              </c:layout>
              <c:dLblPos val="outEnd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7535-49DC-9124-2B3819472DA8}"/>
                </c:ext>
              </c:extLst>
            </c:dLbl>
            <c:dLbl>
              <c:idx val="3"/>
              <c:layout>
                <c:manualLayout>
                  <c:x val="7.3675905511810927E-2"/>
                  <c:y val="0.13866098442031949"/>
                </c:manualLayout>
              </c:layout>
              <c:dLblPos val="outEnd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7535-49DC-9124-2B3819472DA8}"/>
                </c:ext>
              </c:extLst>
            </c:dLbl>
            <c:dLbl>
              <c:idx val="4"/>
              <c:layout>
                <c:manualLayout>
                  <c:x val="7.7078082075232396E-2"/>
                  <c:y val="0.32708132314248739"/>
                </c:manualLayout>
              </c:layout>
              <c:dLblPos val="outEnd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7535-49DC-9124-2B3819472DA8}"/>
                </c:ext>
              </c:extLst>
            </c:dLbl>
            <c:dLbl>
              <c:idx val="5"/>
              <c:layout>
                <c:manualLayout>
                  <c:x val="0.17413937061441392"/>
                  <c:y val="-7.8725342594240466E-2"/>
                </c:manualLayout>
              </c:layout>
              <c:dLblPos val="outEnd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7535-49DC-9124-2B3819472DA8}"/>
                </c:ext>
              </c:extLst>
            </c:dLbl>
            <c:dLbl>
              <c:idx val="6"/>
              <c:layout>
                <c:manualLayout>
                  <c:x val="-2.9974809695923706E-2"/>
                  <c:y val="0.27181698805670063"/>
                </c:manualLayout>
              </c:layout>
              <c:dLblPos val="outEnd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7535-49DC-9124-2B3819472DA8}"/>
                </c:ext>
              </c:extLst>
            </c:dLbl>
            <c:dLbl>
              <c:idx val="7"/>
              <c:layout>
                <c:manualLayout>
                  <c:x val="-7.8505453965514477E-2"/>
                  <c:y val="0.1593606510853828"/>
                </c:manualLayout>
              </c:layout>
              <c:dLblPos val="outEnd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7535-49DC-9124-2B3819472DA8}"/>
                </c:ext>
              </c:extLst>
            </c:dLbl>
            <c:dLbl>
              <c:idx val="8"/>
              <c:layout>
                <c:manualLayout>
                  <c:x val="-0.10848026366143818"/>
                  <c:y val="0.13220862053208521"/>
                </c:manualLayout>
              </c:layout>
              <c:dLblPos val="outEnd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7535-49DC-9124-2B3819472DA8}"/>
                </c:ext>
              </c:extLst>
            </c:dLbl>
            <c:dLbl>
              <c:idx val="9"/>
              <c:layout>
                <c:manualLayout>
                  <c:x val="-0.23337530406112028"/>
                  <c:y val="0.17932197846069486"/>
                </c:manualLayout>
              </c:layout>
              <c:dLblPos val="outEnd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4499479683608971"/>
                      <c:h val="0.143205306422830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A-7535-49DC-9124-2B3819472DA8}"/>
                </c:ext>
              </c:extLst>
            </c:dLbl>
            <c:dLbl>
              <c:idx val="10"/>
              <c:layout>
                <c:manualLayout>
                  <c:x val="-0.16067333333333333"/>
                  <c:y val="0"/>
                </c:manualLayout>
              </c:layout>
              <c:dLblPos val="outEnd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365826311768816"/>
                      <c:h val="0.1896316961601546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F-7535-49DC-9124-2B3819472DA8}"/>
                </c:ext>
              </c:extLst>
            </c:dLbl>
            <c:dLbl>
              <c:idx val="11"/>
              <c:layout>
                <c:manualLayout>
                  <c:x val="-0.39609564335753383"/>
                  <c:y val="5.8328322887555975E-2"/>
                </c:manualLayout>
              </c:layout>
              <c:dLblPos val="outEnd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2223011460222797"/>
                      <c:h val="0.1866719897642605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12-7535-49DC-9124-2B3819472DA8}"/>
                </c:ext>
              </c:extLst>
            </c:dLbl>
            <c:numFmt formatCode="0.000%" sourceLinked="0"/>
            <c:spPr>
              <a:solidFill>
                <a:srgbClr val="FFFFFF"/>
              </a:solidFill>
              <a:ln>
                <a:solidFill>
                  <a:srgbClr val="000000">
                    <a:lumMod val="25000"/>
                    <a:lumOff val="75000"/>
                  </a:srgb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no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1"/>
            <c:showSerName val="0"/>
            <c:showPercent val="1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Лист1!$A$2:$A$13</c:f>
              <c:strCache>
                <c:ptCount val="12"/>
                <c:pt idx="0">
                  <c:v>Здравоохранение</c:v>
                </c:pt>
                <c:pt idx="1">
                  <c:v>Физическая культура и спорт</c:v>
                </c:pt>
                <c:pt idx="2">
                  <c:v>Социальная политика</c:v>
                </c:pt>
                <c:pt idx="3">
                  <c:v>Национальная безопасность и правоохранительная деятельность</c:v>
                </c:pt>
                <c:pt idx="4">
                  <c:v>Культура и кинематография</c:v>
                </c:pt>
                <c:pt idx="5">
                  <c:v>Образование</c:v>
                </c:pt>
                <c:pt idx="6">
                  <c:v>Межбюджетные трансферты</c:v>
                </c:pt>
                <c:pt idx="7">
                  <c:v>Охрана окружающей среды</c:v>
                </c:pt>
                <c:pt idx="8">
                  <c:v>Общегосударственные вопросы</c:v>
                </c:pt>
                <c:pt idx="9">
                  <c:v>Национальная экономика</c:v>
                </c:pt>
                <c:pt idx="10">
                  <c:v>Жилищно-коммунальное хозяйство</c:v>
                </c:pt>
                <c:pt idx="11">
                  <c:v>Обслуживание государственного (муниципального) долга</c:v>
                </c:pt>
              </c:strCache>
            </c:strRef>
          </c:cat>
          <c:val>
            <c:numRef>
              <c:f>Лист1!$B$2:$B$13</c:f>
              <c:numCache>
                <c:formatCode>General</c:formatCode>
                <c:ptCount val="12"/>
                <c:pt idx="0">
                  <c:v>1.111</c:v>
                </c:pt>
                <c:pt idx="1">
                  <c:v>10.095000000000001</c:v>
                </c:pt>
                <c:pt idx="2">
                  <c:v>172.41399999999999</c:v>
                </c:pt>
                <c:pt idx="3">
                  <c:v>0.3</c:v>
                </c:pt>
                <c:pt idx="4">
                  <c:v>50.281999999999996</c:v>
                </c:pt>
                <c:pt idx="5">
                  <c:v>762.63800000000003</c:v>
                </c:pt>
                <c:pt idx="6">
                  <c:v>38.066000000000003</c:v>
                </c:pt>
                <c:pt idx="7">
                  <c:v>15.132</c:v>
                </c:pt>
                <c:pt idx="8">
                  <c:v>120.874</c:v>
                </c:pt>
                <c:pt idx="9">
                  <c:v>167.828</c:v>
                </c:pt>
                <c:pt idx="10">
                  <c:v>5.3789999999999996</c:v>
                </c:pt>
                <c:pt idx="11">
                  <c:v>1.4E-2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A3E-4CE7-B9B4-7FE17F53D58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6723884798275819"/>
          <c:y val="0.21109396380223186"/>
          <c:w val="0.43589195176921625"/>
          <c:h val="0.8005138696930818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млн. руб.</c:v>
                </c:pt>
              </c:strCache>
            </c:strRef>
          </c:tx>
          <c:spPr>
            <a:effectLst>
              <a:glow>
                <a:schemeClr val="accent1">
                  <a:alpha val="40000"/>
                </a:schemeClr>
              </a:glow>
              <a:softEdge rad="0"/>
            </a:effectLst>
            <a:scene3d>
              <a:camera prst="orthographicFront"/>
              <a:lightRig rig="threePt" dir="t"/>
            </a:scene3d>
            <a:sp3d>
              <a:bevelT w="165100" prst="coolSlant"/>
              <a:bevelB prst="angle"/>
            </a:sp3d>
          </c:spPr>
          <c:explosion val="2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01-7535-49DC-9124-2B3819472DA8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03-7535-49DC-9124-2B3819472DA8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05-7535-49DC-9124-2B3819472DA8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07-7535-49DC-9124-2B3819472DA8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10-7535-49DC-9124-2B3819472DA8}"/>
              </c:ext>
            </c:extLst>
          </c:dPt>
          <c:dPt>
            <c:idx val="5"/>
            <c:bubble3D val="0"/>
            <c:explosion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08-7535-49DC-9124-2B3819472DA8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0D-7535-49DC-9124-2B3819472DA8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0E-7535-49DC-9124-2B3819472DA8}"/>
              </c:ext>
            </c:extLst>
          </c:dPt>
          <c:dPt>
            <c:idx val="8"/>
            <c:bubble3D val="0"/>
            <c:spPr>
              <a:solidFill>
                <a:schemeClr val="accent3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11-7535-49DC-9124-2B3819472DA8}"/>
              </c:ext>
            </c:extLst>
          </c:dPt>
          <c:dPt>
            <c:idx val="9"/>
            <c:bubble3D val="0"/>
            <c:spPr>
              <a:solidFill>
                <a:schemeClr val="accent4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0A-7535-49DC-9124-2B3819472DA8}"/>
              </c:ext>
            </c:extLst>
          </c:dPt>
          <c:dPt>
            <c:idx val="10"/>
            <c:bubble3D val="0"/>
            <c:spPr>
              <a:solidFill>
                <a:schemeClr val="accent5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0F-7535-49DC-9124-2B3819472DA8}"/>
              </c:ext>
            </c:extLst>
          </c:dPt>
          <c:dLbls>
            <c:dLbl>
              <c:idx val="0"/>
              <c:layout>
                <c:manualLayout>
                  <c:x val="1.8273700787401478E-2"/>
                  <c:y val="-0.11133434672710603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4093994750656169"/>
                      <c:h val="7.6980042845210483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7535-49DC-9124-2B3819472DA8}"/>
                </c:ext>
              </c:extLst>
            </c:dLbl>
            <c:dLbl>
              <c:idx val="1"/>
              <c:layout>
                <c:manualLayout>
                  <c:x val="0.1791351722304011"/>
                  <c:y val="-0.10930230544639465"/>
                </c:manualLayout>
              </c:layout>
              <c:dLblPos val="outEnd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7137206741106545"/>
                      <c:h val="0.143205306422830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7535-49DC-9124-2B3819472DA8}"/>
                </c:ext>
              </c:extLst>
            </c:dLbl>
            <c:dLbl>
              <c:idx val="2"/>
              <c:layout>
                <c:manualLayout>
                  <c:x val="0.11067674540682415"/>
                  <c:y val="2.7958667230553617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7535-49DC-9124-2B3819472DA8}"/>
                </c:ext>
              </c:extLst>
            </c:dLbl>
            <c:dLbl>
              <c:idx val="3"/>
              <c:layout>
                <c:manualLayout>
                  <c:x val="0.10300923884514426"/>
                  <c:y val="0.2034278718257225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7535-49DC-9124-2B3819472DA8}"/>
                </c:ext>
              </c:extLst>
            </c:dLbl>
            <c:dLbl>
              <c:idx val="4"/>
              <c:layout>
                <c:manualLayout>
                  <c:x val="7.7078082075232396E-2"/>
                  <c:y val="0.32708132314248739"/>
                </c:manualLayout>
              </c:layout>
              <c:dLblPos val="outEnd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7535-49DC-9124-2B3819472DA8}"/>
                </c:ext>
              </c:extLst>
            </c:dLbl>
            <c:dLbl>
              <c:idx val="5"/>
              <c:layout>
                <c:manualLayout>
                  <c:x val="0.19680608923884524"/>
                  <c:y val="-4.4028899571657176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7535-49DC-9124-2B3819472DA8}"/>
                </c:ext>
              </c:extLst>
            </c:dLbl>
            <c:dLbl>
              <c:idx val="6"/>
              <c:layout>
                <c:manualLayout>
                  <c:x val="-5.9308136482939679E-2"/>
                  <c:y val="0.42448176492251471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7535-49DC-9124-2B3819472DA8}"/>
                </c:ext>
              </c:extLst>
            </c:dLbl>
            <c:dLbl>
              <c:idx val="7"/>
              <c:layout>
                <c:manualLayout>
                  <c:x val="-0.14383874015748033"/>
                  <c:y val="0.30045996129287483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7535-49DC-9124-2B3819472DA8}"/>
                </c:ext>
              </c:extLst>
            </c:dLbl>
            <c:dLbl>
              <c:idx val="8"/>
              <c:layout>
                <c:manualLayout>
                  <c:x val="-0.18848031496062992"/>
                  <c:y val="0.21316712509803359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7535-49DC-9124-2B3819472DA8}"/>
                </c:ext>
              </c:extLst>
            </c:dLbl>
            <c:dLbl>
              <c:idx val="9"/>
              <c:layout>
                <c:manualLayout>
                  <c:x val="-0.34804199475065617"/>
                  <c:y val="7.7545569024974587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4499479683608971"/>
                      <c:h val="0.143205306422830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A-7535-49DC-9124-2B3819472DA8}"/>
                </c:ext>
              </c:extLst>
            </c:dLbl>
            <c:dLbl>
              <c:idx val="10"/>
              <c:layout>
                <c:manualLayout>
                  <c:x val="-0.16067333333333333"/>
                  <c:y val="0"/>
                </c:manualLayout>
              </c:layout>
              <c:dLblPos val="outEnd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365826311768816"/>
                      <c:h val="0.1896316961601546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F-7535-49DC-9124-2B3819472DA8}"/>
                </c:ext>
              </c:extLst>
            </c:dLbl>
            <c:dLbl>
              <c:idx val="11"/>
              <c:layout>
                <c:manualLayout>
                  <c:x val="-0.39609564335753383"/>
                  <c:y val="5.8328322887555975E-2"/>
                </c:manualLayout>
              </c:layout>
              <c:dLblPos val="outEnd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2223011460222797"/>
                      <c:h val="0.1866719897642605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12-7535-49DC-9124-2B3819472DA8}"/>
                </c:ext>
              </c:extLst>
            </c:dLbl>
            <c:numFmt formatCode="0.000%" sourceLinked="0"/>
            <c:spPr>
              <a:solidFill>
                <a:srgbClr val="FFFFFF"/>
              </a:solidFill>
              <a:ln>
                <a:solidFill>
                  <a:srgbClr val="000000">
                    <a:lumMod val="25000"/>
                    <a:lumOff val="75000"/>
                  </a:srgb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no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1"/>
            <c:showSerName val="0"/>
            <c:showPercent val="1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Лист1!$A$2:$A$12</c:f>
              <c:strCache>
                <c:ptCount val="11"/>
                <c:pt idx="0">
                  <c:v>Здравоохранение</c:v>
                </c:pt>
                <c:pt idx="1">
                  <c:v>Физическая культура и спорт</c:v>
                </c:pt>
                <c:pt idx="2">
                  <c:v>Социальная политика</c:v>
                </c:pt>
                <c:pt idx="3">
                  <c:v>Национальная безопасность и правоохранительная деятельность</c:v>
                </c:pt>
                <c:pt idx="4">
                  <c:v>Культура и кинематография</c:v>
                </c:pt>
                <c:pt idx="5">
                  <c:v>Образование</c:v>
                </c:pt>
                <c:pt idx="6">
                  <c:v>Межбюджетные трансферты</c:v>
                </c:pt>
                <c:pt idx="7">
                  <c:v>Охрана окружающей среды</c:v>
                </c:pt>
                <c:pt idx="8">
                  <c:v>Общегосударственные вопросы</c:v>
                </c:pt>
                <c:pt idx="9">
                  <c:v>Национальная экономика</c:v>
                </c:pt>
                <c:pt idx="10">
                  <c:v>Жилищно-коммунальное хозяйство</c:v>
                </c:pt>
              </c:strCache>
            </c:strRef>
          </c:cat>
          <c:val>
            <c:numRef>
              <c:f>Лист1!$B$2:$B$12</c:f>
              <c:numCache>
                <c:formatCode>General</c:formatCode>
                <c:ptCount val="11"/>
                <c:pt idx="0">
                  <c:v>1.111</c:v>
                </c:pt>
                <c:pt idx="1">
                  <c:v>12.827999999999999</c:v>
                </c:pt>
                <c:pt idx="2">
                  <c:v>90.048000000000002</c:v>
                </c:pt>
                <c:pt idx="3">
                  <c:v>0.32600000000000001</c:v>
                </c:pt>
                <c:pt idx="4">
                  <c:v>67.397999999999996</c:v>
                </c:pt>
                <c:pt idx="5">
                  <c:v>790.37599999999998</c:v>
                </c:pt>
                <c:pt idx="6">
                  <c:v>33.116999999999997</c:v>
                </c:pt>
                <c:pt idx="7">
                  <c:v>15.132</c:v>
                </c:pt>
                <c:pt idx="8">
                  <c:v>120.17700000000001</c:v>
                </c:pt>
                <c:pt idx="9">
                  <c:v>32.274999999999999</c:v>
                </c:pt>
                <c:pt idx="10">
                  <c:v>8.8960000000000008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A3E-4CE7-B9B4-7FE17F53D58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6723884798275819"/>
          <c:y val="0.21109396380223186"/>
          <c:w val="0.43589195176921625"/>
          <c:h val="0.8005138696930818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млн. руб.</c:v>
                </c:pt>
              </c:strCache>
            </c:strRef>
          </c:tx>
          <c:spPr>
            <a:effectLst>
              <a:glow>
                <a:schemeClr val="accent1">
                  <a:alpha val="40000"/>
                </a:schemeClr>
              </a:glow>
              <a:softEdge rad="0"/>
            </a:effectLst>
            <a:scene3d>
              <a:camera prst="orthographicFront"/>
              <a:lightRig rig="threePt" dir="t"/>
            </a:scene3d>
            <a:sp3d>
              <a:bevelT w="165100" prst="coolSlant"/>
              <a:bevelB prst="angle"/>
            </a:sp3d>
          </c:spPr>
          <c:explosion val="2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01-7535-49DC-9124-2B3819472DA8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03-7535-49DC-9124-2B3819472DA8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05-7535-49DC-9124-2B3819472DA8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07-7535-49DC-9124-2B3819472DA8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10-7535-49DC-9124-2B3819472DA8}"/>
              </c:ext>
            </c:extLst>
          </c:dPt>
          <c:dPt>
            <c:idx val="5"/>
            <c:bubble3D val="0"/>
            <c:explosion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08-7535-49DC-9124-2B3819472DA8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0D-7535-49DC-9124-2B3819472DA8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0E-7535-49DC-9124-2B3819472DA8}"/>
              </c:ext>
            </c:extLst>
          </c:dPt>
          <c:dPt>
            <c:idx val="8"/>
            <c:bubble3D val="0"/>
            <c:spPr>
              <a:solidFill>
                <a:schemeClr val="accent3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11-7535-49DC-9124-2B3819472DA8}"/>
              </c:ext>
            </c:extLst>
          </c:dPt>
          <c:dPt>
            <c:idx val="9"/>
            <c:bubble3D val="0"/>
            <c:spPr>
              <a:solidFill>
                <a:schemeClr val="accent4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0A-7535-49DC-9124-2B3819472DA8}"/>
              </c:ext>
            </c:extLst>
          </c:dPt>
          <c:dPt>
            <c:idx val="10"/>
            <c:bubble3D val="0"/>
            <c:spPr>
              <a:solidFill>
                <a:schemeClr val="accent5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0F-7535-49DC-9124-2B3819472DA8}"/>
              </c:ext>
            </c:extLst>
          </c:dPt>
          <c:dPt>
            <c:idx val="11"/>
            <c:bubble3D val="0"/>
            <c:spPr>
              <a:solidFill>
                <a:schemeClr val="accent6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40000"/>
                  </a:schemeClr>
                </a:glow>
                <a:softEdge rad="0"/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  <a:bevelB prst="angle"/>
              </a:sp3d>
            </c:spPr>
            <c:extLst>
              <c:ext xmlns:c16="http://schemas.microsoft.com/office/drawing/2014/chart" uri="{C3380CC4-5D6E-409C-BE32-E72D297353CC}">
                <c16:uniqueId val="{00000012-7535-49DC-9124-2B3819472DA8}"/>
              </c:ext>
            </c:extLst>
          </c:dPt>
          <c:dLbls>
            <c:dLbl>
              <c:idx val="0"/>
              <c:layout>
                <c:manualLayout>
                  <c:x val="1.9607034120734907E-2"/>
                  <c:y val="-8.3576937605614979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7535-49DC-9124-2B3819472DA8}"/>
                </c:ext>
              </c:extLst>
            </c:dLbl>
            <c:dLbl>
              <c:idx val="1"/>
              <c:layout>
                <c:manualLayout>
                  <c:x val="0.21646850393700787"/>
                  <c:y val="-4.5422224942090486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7137206741106545"/>
                      <c:h val="0.143205306422830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7535-49DC-9124-2B3819472DA8}"/>
                </c:ext>
              </c:extLst>
            </c:dLbl>
            <c:dLbl>
              <c:idx val="2"/>
              <c:layout>
                <c:manualLayout>
                  <c:x val="0.11067674540682425"/>
                  <c:y val="4.4150382973236132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7535-49DC-9124-2B3819472DA8}"/>
                </c:ext>
              </c:extLst>
            </c:dLbl>
            <c:dLbl>
              <c:idx val="3"/>
              <c:layout>
                <c:manualLayout>
                  <c:x val="8.700923884514436E-2"/>
                  <c:y val="0.20342787182572253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7535-49DC-9124-2B3819472DA8}"/>
                </c:ext>
              </c:extLst>
            </c:dLbl>
            <c:dLbl>
              <c:idx val="4"/>
              <c:layout>
                <c:manualLayout>
                  <c:x val="8.7744776902887137E-2"/>
                  <c:y val="0.3687172409170667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7535-49DC-9124-2B3819472DA8}"/>
                </c:ext>
              </c:extLst>
            </c:dLbl>
            <c:dLbl>
              <c:idx val="5"/>
              <c:layout>
                <c:manualLayout>
                  <c:x val="0.24880608923884515"/>
                  <c:y val="-2.5524081580020213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7535-49DC-9124-2B3819472DA8}"/>
                </c:ext>
              </c:extLst>
            </c:dLbl>
            <c:dLbl>
              <c:idx val="6"/>
              <c:layout>
                <c:manualLayout>
                  <c:x val="-8.4641469816272963E-2"/>
                  <c:y val="0.43142107166937854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7535-49DC-9124-2B3819472DA8}"/>
                </c:ext>
              </c:extLst>
            </c:dLbl>
            <c:dLbl>
              <c:idx val="7"/>
              <c:layout>
                <c:manualLayout>
                  <c:x val="-0.16250540682414699"/>
                  <c:y val="0.33053029052928506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7535-49DC-9124-2B3819472DA8}"/>
                </c:ext>
              </c:extLst>
            </c:dLbl>
            <c:dLbl>
              <c:idx val="8"/>
              <c:layout>
                <c:manualLayout>
                  <c:x val="-0.21381364829396327"/>
                  <c:y val="0.2386112498365347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7535-49DC-9124-2B3819472DA8}"/>
                </c:ext>
              </c:extLst>
            </c:dLbl>
            <c:dLbl>
              <c:idx val="9"/>
              <c:layout>
                <c:manualLayout>
                  <c:x val="-0.39870866141732281"/>
                  <c:y val="0.12843381850197669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4499479683608971"/>
                      <c:h val="0.143205306422830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A-7535-49DC-9124-2B3819472DA8}"/>
                </c:ext>
              </c:extLst>
            </c:dLbl>
            <c:dLbl>
              <c:idx val="10"/>
              <c:layout>
                <c:manualLayout>
                  <c:x val="-0.20334000000000005"/>
                  <c:y val="2.3131933159723172E-3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365826311768816"/>
                      <c:h val="0.1896316961601546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F-7535-49DC-9124-2B3819472DA8}"/>
                </c:ext>
              </c:extLst>
            </c:dLbl>
            <c:dLbl>
              <c:idx val="11"/>
              <c:layout>
                <c:manualLayout>
                  <c:x val="-0.39609564335753383"/>
                  <c:y val="5.8328322887555975E-2"/>
                </c:manualLayout>
              </c:layout>
              <c:dLblPos val="outEnd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2223011460222797"/>
                      <c:h val="0.1866719897642605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12-7535-49DC-9124-2B3819472DA8}"/>
                </c:ext>
              </c:extLst>
            </c:dLbl>
            <c:numFmt formatCode="0.000%" sourceLinked="0"/>
            <c:spPr>
              <a:solidFill>
                <a:srgbClr val="FFFFFF"/>
              </a:solidFill>
              <a:ln>
                <a:solidFill>
                  <a:srgbClr val="000000">
                    <a:lumMod val="25000"/>
                    <a:lumOff val="75000"/>
                  </a:srgb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no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1"/>
            <c:showSerName val="0"/>
            <c:showPercent val="1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Лист1!$A$2:$A$13</c:f>
              <c:strCache>
                <c:ptCount val="11"/>
                <c:pt idx="0">
                  <c:v>Здравоохранение</c:v>
                </c:pt>
                <c:pt idx="1">
                  <c:v>Физическая культура и спорт</c:v>
                </c:pt>
                <c:pt idx="2">
                  <c:v>Социальная политика</c:v>
                </c:pt>
                <c:pt idx="3">
                  <c:v>Национальная безопасность и правоохранительная деятельность</c:v>
                </c:pt>
                <c:pt idx="4">
                  <c:v>Культура и кинематография</c:v>
                </c:pt>
                <c:pt idx="5">
                  <c:v>Образование</c:v>
                </c:pt>
                <c:pt idx="6">
                  <c:v>Межбюджетные трансферты</c:v>
                </c:pt>
                <c:pt idx="7">
                  <c:v>Охрана окружающей среды</c:v>
                </c:pt>
                <c:pt idx="8">
                  <c:v>Общегосударственные вопросы</c:v>
                </c:pt>
                <c:pt idx="9">
                  <c:v>Национальная экономика</c:v>
                </c:pt>
                <c:pt idx="10">
                  <c:v>Жилищно-коммунальное хозяйство</c:v>
                </c:pt>
              </c:strCache>
            </c:strRef>
          </c:cat>
          <c:val>
            <c:numRef>
              <c:f>Лист1!$B$2:$B$13</c:f>
              <c:numCache>
                <c:formatCode>General</c:formatCode>
                <c:ptCount val="12"/>
                <c:pt idx="0">
                  <c:v>1.111</c:v>
                </c:pt>
                <c:pt idx="1">
                  <c:v>12.827999999999999</c:v>
                </c:pt>
                <c:pt idx="2">
                  <c:v>106.94799999999999</c:v>
                </c:pt>
                <c:pt idx="3">
                  <c:v>0.32600000000000001</c:v>
                </c:pt>
                <c:pt idx="4">
                  <c:v>67.397999999999996</c:v>
                </c:pt>
                <c:pt idx="5">
                  <c:v>785.19100000000003</c:v>
                </c:pt>
                <c:pt idx="6">
                  <c:v>30.452999999999999</c:v>
                </c:pt>
                <c:pt idx="7">
                  <c:v>15.132</c:v>
                </c:pt>
                <c:pt idx="8">
                  <c:v>128.92400000000001</c:v>
                </c:pt>
                <c:pt idx="9">
                  <c:v>31.593</c:v>
                </c:pt>
                <c:pt idx="10">
                  <c:v>0.996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A3E-4CE7-B9B4-7FE17F53D58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11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12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1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0.06324</cdr:x>
      <cdr:y>0.75972</cdr:y>
    </cdr:from>
    <cdr:to>
      <cdr:x>0.35441</cdr:x>
      <cdr:y>0.93985</cdr:y>
    </cdr:to>
    <cdr:sp macro="" textlink="">
      <cdr:nvSpPr>
        <cdr:cNvPr id="2" name="AutoShape 11"/>
        <cdr:cNvSpPr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268941" y="1928335"/>
          <a:ext cx="1238250" cy="457200"/>
        </a:xfrm>
        <a:prstGeom xmlns:a="http://schemas.openxmlformats.org/drawingml/2006/main" prst="roundRect">
          <a:avLst>
            <a:gd name="adj" fmla="val 16667"/>
          </a:avLst>
        </a:prstGeom>
        <a:solidFill xmlns:a="http://schemas.openxmlformats.org/drawingml/2006/main">
          <a:srgbClr val="DED4DD"/>
        </a:solidFill>
        <a:ln xmlns:a="http://schemas.openxmlformats.org/drawingml/2006/main" w="25400">
          <a:solidFill>
            <a:schemeClr val="tx1"/>
          </a:solidFill>
          <a:round/>
          <a:headEnd/>
          <a:tailEnd/>
        </a:ln>
      </cdr:spPr>
      <cdr:txBody>
        <a:bodyPr xmlns:a="http://schemas.openxmlformats.org/drawingml/2006/main" wrap="none" lIns="90000" tIns="46800" rIns="90000" bIns="46800" anchor="ctr"/>
        <a:lstStyle xmlns:a="http://schemas.openxmlformats.org/drawingml/2006/main">
          <a:defPPr>
            <a:defRPr lang="ru-RU"/>
          </a:defPPr>
          <a:lvl1pPr algn="l" rtl="0" eaLnBrk="0" fontAlgn="base" hangingPunct="0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panose="020B0604020202020204" pitchFamily="34" charset="0"/>
              <a:ea typeface="+mn-ea"/>
              <a:cs typeface="+mn-cs"/>
            </a:defRPr>
          </a:lvl1pPr>
          <a:lvl2pPr marL="457200" algn="l" rtl="0" eaLnBrk="0" fontAlgn="base" hangingPunct="0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panose="020B0604020202020204" pitchFamily="34" charset="0"/>
              <a:ea typeface="+mn-ea"/>
              <a:cs typeface="+mn-cs"/>
            </a:defRPr>
          </a:lvl2pPr>
          <a:lvl3pPr marL="914400" algn="l" rtl="0" eaLnBrk="0" fontAlgn="base" hangingPunct="0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panose="020B0604020202020204" pitchFamily="34" charset="0"/>
              <a:ea typeface="+mn-ea"/>
              <a:cs typeface="+mn-cs"/>
            </a:defRPr>
          </a:lvl3pPr>
          <a:lvl4pPr marL="1371600" algn="l" rtl="0" eaLnBrk="0" fontAlgn="base" hangingPunct="0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panose="020B0604020202020204" pitchFamily="34" charset="0"/>
              <a:ea typeface="+mn-ea"/>
              <a:cs typeface="+mn-cs"/>
            </a:defRPr>
          </a:lvl4pPr>
          <a:lvl5pPr marL="1828800" algn="l" rtl="0" eaLnBrk="0" fontAlgn="base" hangingPunct="0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panose="020B0604020202020204" pitchFamily="34" charset="0"/>
              <a:ea typeface="+mn-ea"/>
              <a:cs typeface="+mn-cs"/>
            </a:defRPr>
          </a:lvl5pPr>
          <a:lvl6pPr marL="2286000" algn="l" defTabSz="914400" rtl="0" eaLnBrk="1" latinLnBrk="0" hangingPunct="1">
            <a:defRPr kern="1200">
              <a:solidFill>
                <a:schemeClr val="tx1"/>
              </a:solidFill>
              <a:latin typeface="Arial" panose="020B0604020202020204" pitchFamily="34" charset="0"/>
              <a:ea typeface="+mn-ea"/>
              <a:cs typeface="+mn-cs"/>
            </a:defRPr>
          </a:lvl6pPr>
          <a:lvl7pPr marL="2743200" algn="l" defTabSz="914400" rtl="0" eaLnBrk="1" latinLnBrk="0" hangingPunct="1">
            <a:defRPr kern="1200">
              <a:solidFill>
                <a:schemeClr val="tx1"/>
              </a:solidFill>
              <a:latin typeface="Arial" panose="020B0604020202020204" pitchFamily="34" charset="0"/>
              <a:ea typeface="+mn-ea"/>
              <a:cs typeface="+mn-cs"/>
            </a:defRPr>
          </a:lvl7pPr>
          <a:lvl8pPr marL="3200400" algn="l" defTabSz="914400" rtl="0" eaLnBrk="1" latinLnBrk="0" hangingPunct="1">
            <a:defRPr kern="1200">
              <a:solidFill>
                <a:schemeClr val="tx1"/>
              </a:solidFill>
              <a:latin typeface="Arial" panose="020B0604020202020204" pitchFamily="34" charset="0"/>
              <a:ea typeface="+mn-ea"/>
              <a:cs typeface="+mn-cs"/>
            </a:defRPr>
          </a:lvl8pPr>
          <a:lvl9pPr marL="3657600" algn="l" defTabSz="914400" rtl="0" eaLnBrk="1" latinLnBrk="0" hangingPunct="1">
            <a:defRPr kern="1200">
              <a:solidFill>
                <a:schemeClr val="tx1"/>
              </a:solidFill>
              <a:latin typeface="Arial" panose="020B0604020202020204" pitchFamily="34" charset="0"/>
              <a:ea typeface="+mn-ea"/>
              <a:cs typeface="+mn-cs"/>
            </a:defRPr>
          </a:lvl9pPr>
        </a:lstStyle>
        <a:p xmlns:a="http://schemas.openxmlformats.org/drawingml/2006/main">
          <a:pPr algn="ctr" eaLnBrk="1" hangingPunct="1">
            <a:spcBef>
              <a:spcPct val="0"/>
            </a:spcBef>
            <a:buFontTx/>
            <a:buNone/>
          </a:pPr>
          <a:r>
            <a:rPr lang="ru-RU" altLang="ru-RU" sz="1800" b="1" dirty="0" smtClean="0">
              <a:solidFill>
                <a:schemeClr val="tx2"/>
              </a:solidFill>
            </a:rPr>
            <a:t>2024 год</a:t>
          </a:r>
          <a:endParaRPr lang="ru-RU" altLang="ru-RU" sz="1800" b="1" dirty="0">
            <a:solidFill>
              <a:schemeClr val="tx2"/>
            </a:solidFill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0.09043</cdr:x>
      <cdr:y>0.74141</cdr:y>
    </cdr:from>
    <cdr:to>
      <cdr:x>0.36348</cdr:x>
      <cdr:y>0.92526</cdr:y>
    </cdr:to>
    <cdr:sp macro="" textlink="">
      <cdr:nvSpPr>
        <cdr:cNvPr id="2" name="AutoShape 11"/>
        <cdr:cNvSpPr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410122" y="1843760"/>
          <a:ext cx="1238250" cy="457200"/>
        </a:xfrm>
        <a:prstGeom xmlns:a="http://schemas.openxmlformats.org/drawingml/2006/main" prst="roundRect">
          <a:avLst>
            <a:gd name="adj" fmla="val 16667"/>
          </a:avLst>
        </a:prstGeom>
        <a:solidFill xmlns:a="http://schemas.openxmlformats.org/drawingml/2006/main">
          <a:srgbClr val="DED4DD"/>
        </a:solidFill>
        <a:ln xmlns:a="http://schemas.openxmlformats.org/drawingml/2006/main" w="25400">
          <a:solidFill>
            <a:schemeClr val="tx1"/>
          </a:solidFill>
          <a:round/>
          <a:headEnd/>
          <a:tailEnd/>
        </a:ln>
      </cdr:spPr>
      <cdr:txBody>
        <a:bodyPr xmlns:a="http://schemas.openxmlformats.org/drawingml/2006/main" wrap="none" lIns="90000" tIns="46800" rIns="90000" bIns="46800" anchor="ctr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 eaLnBrk="1" hangingPunct="1">
            <a:spcBef>
              <a:spcPct val="0"/>
            </a:spcBef>
            <a:buFontTx/>
            <a:buNone/>
          </a:pPr>
          <a:r>
            <a:rPr lang="ru-RU" altLang="ru-RU" sz="1800" b="1" dirty="0" smtClean="0">
              <a:solidFill>
                <a:schemeClr val="tx2"/>
              </a:solidFill>
            </a:rPr>
            <a:t>2025 год</a:t>
          </a:r>
          <a:endParaRPr lang="ru-RU" altLang="ru-RU" sz="1800" b="1" dirty="0">
            <a:solidFill>
              <a:schemeClr val="tx2"/>
            </a:solidFill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14763" y="0"/>
            <a:ext cx="2919412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61F865-2992-436F-BC02-1ECE020B4F8A}" type="datetimeFigureOut">
              <a:rPr lang="ru-RU" smtClean="0"/>
              <a:t>13.12.2022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371013"/>
            <a:ext cx="2919413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14763" y="9371013"/>
            <a:ext cx="2919412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0042BB-B9F5-40B7-B520-A9DD17B88C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1004036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19413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754" tIns="45377" rIns="90754" bIns="45377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0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14763" y="0"/>
            <a:ext cx="2919412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754" tIns="45377" rIns="90754" bIns="45377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3288" y="739775"/>
            <a:ext cx="4929187" cy="36988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02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3100" y="4686300"/>
            <a:ext cx="5389563" cy="444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754" tIns="45377" rIns="90754" bIns="4537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140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1013"/>
            <a:ext cx="2919413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754" tIns="45377" rIns="90754" bIns="45377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0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14763" y="9371013"/>
            <a:ext cx="2919412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754" tIns="45377" rIns="90754" bIns="45377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CD0CA217-5FC7-4CB2-8823-678E0359B94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D0CA217-5FC7-4CB2-8823-678E0359B944}" type="slidenum">
              <a:rPr lang="ru-RU" altLang="ru-RU" smtClean="0"/>
              <a:pPr>
                <a:defRPr/>
              </a:pPr>
              <a:t>2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6028605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D0CA217-5FC7-4CB2-8823-678E0359B944}" type="slidenum">
              <a:rPr lang="ru-RU" altLang="ru-RU" smtClean="0"/>
              <a:pPr>
                <a:defRPr/>
              </a:pPr>
              <a:t>42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9941711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D0CA217-5FC7-4CB2-8823-678E0359B944}" type="slidenum">
              <a:rPr lang="ru-RU" altLang="ru-RU" smtClean="0"/>
              <a:pPr>
                <a:defRPr/>
              </a:pPr>
              <a:t>47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3670574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D0CA217-5FC7-4CB2-8823-678E0359B944}" type="slidenum">
              <a:rPr lang="ru-RU" altLang="ru-RU" smtClean="0"/>
              <a:pPr>
                <a:defRPr/>
              </a:pPr>
              <a:t>48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4127833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D0CA217-5FC7-4CB2-8823-678E0359B944}" type="slidenum">
              <a:rPr lang="ru-RU" altLang="ru-RU" smtClean="0"/>
              <a:pPr>
                <a:defRPr/>
              </a:pPr>
              <a:t>49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3310621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D0CA217-5FC7-4CB2-8823-678E0359B944}" type="slidenum">
              <a:rPr lang="ru-RU" altLang="ru-RU" smtClean="0"/>
              <a:pPr>
                <a:defRPr/>
              </a:pPr>
              <a:t>50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3054655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D0CA217-5FC7-4CB2-8823-678E0359B944}" type="slidenum">
              <a:rPr lang="ru-RU" altLang="ru-RU" smtClean="0"/>
              <a:pPr>
                <a:defRPr/>
              </a:pPr>
              <a:t>51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3193159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D0CA217-5FC7-4CB2-8823-678E0359B944}" type="slidenum">
              <a:rPr lang="ru-RU" altLang="ru-RU" smtClean="0"/>
              <a:pPr>
                <a:defRPr/>
              </a:pPr>
              <a:t>53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6463029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D0CA217-5FC7-4CB2-8823-678E0359B944}" type="slidenum">
              <a:rPr lang="ru-RU" altLang="ru-RU" smtClean="0"/>
              <a:pPr>
                <a:defRPr/>
              </a:pPr>
              <a:t>54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8859301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D0CA217-5FC7-4CB2-8823-678E0359B944}" type="slidenum">
              <a:rPr lang="ru-RU" altLang="ru-RU" smtClean="0"/>
              <a:pPr>
                <a:defRPr/>
              </a:pPr>
              <a:t>55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3208427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D0CA217-5FC7-4CB2-8823-678E0359B944}" type="slidenum">
              <a:rPr lang="ru-RU" altLang="ru-RU" smtClean="0"/>
              <a:pPr>
                <a:defRPr/>
              </a:pPr>
              <a:t>58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920971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D0CA217-5FC7-4CB2-8823-678E0359B944}" type="slidenum">
              <a:rPr lang="ru-RU" altLang="ru-RU" smtClean="0"/>
              <a:pPr>
                <a:defRPr/>
              </a:pPr>
              <a:t>3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7928675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D0CA217-5FC7-4CB2-8823-678E0359B944}" type="slidenum">
              <a:rPr lang="ru-RU" altLang="ru-RU" smtClean="0"/>
              <a:pPr>
                <a:defRPr/>
              </a:pPr>
              <a:t>68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2798834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D0CA217-5FC7-4CB2-8823-678E0359B944}" type="slidenum">
              <a:rPr lang="ru-RU" altLang="ru-RU" smtClean="0"/>
              <a:pPr>
                <a:defRPr/>
              </a:pPr>
              <a:t>70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2568691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D0CA217-5FC7-4CB2-8823-678E0359B944}" type="slidenum">
              <a:rPr lang="ru-RU" altLang="ru-RU" smtClean="0"/>
              <a:pPr>
                <a:defRPr/>
              </a:pPr>
              <a:t>71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1244291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D0CA217-5FC7-4CB2-8823-678E0359B944}" type="slidenum">
              <a:rPr lang="ru-RU" altLang="ru-RU" smtClean="0"/>
              <a:pPr>
                <a:defRPr/>
              </a:pPr>
              <a:t>72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720557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D0CA217-5FC7-4CB2-8823-678E0359B944}" type="slidenum">
              <a:rPr lang="ru-RU" altLang="ru-RU" smtClean="0"/>
              <a:pPr>
                <a:defRPr/>
              </a:pPr>
              <a:t>74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1989882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D0CA217-5FC7-4CB2-8823-678E0359B944}" type="slidenum">
              <a:rPr lang="ru-RU" altLang="ru-RU" smtClean="0"/>
              <a:pPr>
                <a:defRPr/>
              </a:pPr>
              <a:t>76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7120698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2947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>
              <a:latin typeface="Arial" panose="020B0604020202020204" pitchFamily="34" charset="0"/>
            </a:endParaRPr>
          </a:p>
        </p:txBody>
      </p:sp>
      <p:sp>
        <p:nvSpPr>
          <p:cNvPr id="82948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36600" indent="-2825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33475" indent="-22542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87500" indent="-22542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41525" indent="-22542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498725" indent="-2254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55925" indent="-2254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13125" indent="-2254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70325" indent="-2254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D4921F0F-C006-4982-ADDE-B8A325C594A5}" type="slidenum">
              <a:rPr lang="ru-RU" altLang="ru-RU" smtClean="0"/>
              <a:pPr>
                <a:spcBef>
                  <a:spcPct val="0"/>
                </a:spcBef>
              </a:pPr>
              <a:t>84</a:t>
            </a:fld>
            <a:endParaRPr lang="ru-RU" altLang="ru-RU" smtClean="0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4971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D0CA217-5FC7-4CB2-8823-678E0359B944}" type="slidenum">
              <a:rPr lang="ru-RU" altLang="ru-RU" smtClean="0"/>
              <a:pPr>
                <a:defRPr/>
              </a:pPr>
              <a:t>4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575652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D0CA217-5FC7-4CB2-8823-678E0359B944}" type="slidenum">
              <a:rPr lang="ru-RU" altLang="ru-RU" smtClean="0"/>
              <a:pPr>
                <a:defRPr/>
              </a:pPr>
              <a:t>11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534096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D0CA217-5FC7-4CB2-8823-678E0359B944}" type="slidenum">
              <a:rPr lang="ru-RU" altLang="ru-RU" smtClean="0"/>
              <a:pPr>
                <a:defRPr/>
              </a:pPr>
              <a:t>28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826586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D0CA217-5FC7-4CB2-8823-678E0359B944}" type="slidenum">
              <a:rPr lang="ru-RU" altLang="ru-RU" smtClean="0"/>
              <a:pPr>
                <a:defRPr/>
              </a:pPr>
              <a:t>29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165954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969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>
              <a:latin typeface="Arial" panose="020B0604020202020204" pitchFamily="34" charset="0"/>
            </a:endParaRPr>
          </a:p>
        </p:txBody>
      </p:sp>
      <p:sp>
        <p:nvSpPr>
          <p:cNvPr id="29700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36600" indent="-28257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33475" indent="-22542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87500" indent="-22542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41525" indent="-22542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498725" indent="-2254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55925" indent="-2254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13125" indent="-2254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70325" indent="-2254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269AA97-C5F1-4EB8-8ECE-311231169B08}" type="slidenum">
              <a:rPr lang="ru-RU" altLang="ru-RU" smtClean="0"/>
              <a:pPr/>
              <a:t>32</a:t>
            </a:fld>
            <a:endParaRPr lang="ru-RU" altLang="ru-RU" smtClean="0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00076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D0CA217-5FC7-4CB2-8823-678E0359B944}" type="slidenum">
              <a:rPr lang="ru-RU" altLang="ru-RU" smtClean="0"/>
              <a:pPr>
                <a:defRPr/>
              </a:pPr>
              <a:t>40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1887007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D0CA217-5FC7-4CB2-8823-678E0359B944}" type="slidenum">
              <a:rPr lang="ru-RU" altLang="ru-RU" smtClean="0"/>
              <a:pPr>
                <a:defRPr/>
              </a:pPr>
              <a:t>41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427036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DCEEC3-08A0-43D1-804B-8AE207774A8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245414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2F70E0-EA38-4846-A926-AEE962456D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750346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4401B4-9517-4E0B-9CE7-E576A585BB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550537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D2B8EF-3715-491F-921E-31F4BF5FA52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844261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24889C-D942-4FFC-8999-23F5342B94F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421744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080C40-58E8-410E-8EAD-2C84F91B89C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430517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F8E015-82AE-4384-8D5F-65B2964E29E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15753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AB705C-8769-4717-829F-17F958BE28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065735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C32369-64E3-4012-8B7D-B7901ECEA7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077778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5B6DE9-3795-4DB0-9848-F68C6818CD7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091061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D978BA-ADE6-41CC-BD31-AF7E25649C6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419013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E2A1C1-5F1A-4ECD-B58F-5240D04A5E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1661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CA2950-3B90-4B15-BC4B-4C52D398CF5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561380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2F1029E3-2ABE-425A-B803-F96A588BA58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13" Type="http://schemas.openxmlformats.org/officeDocument/2006/relationships/slide" Target="slide10.xml"/><Relationship Id="rId18" Type="http://schemas.openxmlformats.org/officeDocument/2006/relationships/slide" Target="slide24.xml"/><Relationship Id="rId3" Type="http://schemas.openxmlformats.org/officeDocument/2006/relationships/slide" Target="slide5.xml"/><Relationship Id="rId21" Type="http://schemas.openxmlformats.org/officeDocument/2006/relationships/slide" Target="slide14.xml"/><Relationship Id="rId7" Type="http://schemas.openxmlformats.org/officeDocument/2006/relationships/slide" Target="slide7.xml"/><Relationship Id="rId12" Type="http://schemas.openxmlformats.org/officeDocument/2006/relationships/slide" Target="slide21.xml"/><Relationship Id="rId17" Type="http://schemas.openxmlformats.org/officeDocument/2006/relationships/slide" Target="slide12.xml"/><Relationship Id="rId2" Type="http://schemas.openxmlformats.org/officeDocument/2006/relationships/notesSlide" Target="../notesSlides/notesSlide1.xml"/><Relationship Id="rId16" Type="http://schemas.openxmlformats.org/officeDocument/2006/relationships/slide" Target="slide23.xml"/><Relationship Id="rId20" Type="http://schemas.openxmlformats.org/officeDocument/2006/relationships/slide" Target="slide25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8.xml"/><Relationship Id="rId11" Type="http://schemas.openxmlformats.org/officeDocument/2006/relationships/slide" Target="slide9.xml"/><Relationship Id="rId5" Type="http://schemas.openxmlformats.org/officeDocument/2006/relationships/slide" Target="slide6.xml"/><Relationship Id="rId15" Type="http://schemas.openxmlformats.org/officeDocument/2006/relationships/slide" Target="slide11.xml"/><Relationship Id="rId10" Type="http://schemas.openxmlformats.org/officeDocument/2006/relationships/slide" Target="slide20.xml"/><Relationship Id="rId19" Type="http://schemas.openxmlformats.org/officeDocument/2006/relationships/slide" Target="slide13.xml"/><Relationship Id="rId4" Type="http://schemas.openxmlformats.org/officeDocument/2006/relationships/slide" Target="slide16.xml"/><Relationship Id="rId9" Type="http://schemas.openxmlformats.org/officeDocument/2006/relationships/slide" Target="slide8.xml"/><Relationship Id="rId14" Type="http://schemas.openxmlformats.org/officeDocument/2006/relationships/slide" Target="slide22.xml"/><Relationship Id="rId22" Type="http://schemas.openxmlformats.org/officeDocument/2006/relationships/slide" Target="slide2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43.xml"/><Relationship Id="rId13" Type="http://schemas.openxmlformats.org/officeDocument/2006/relationships/slide" Target="slide32.xml"/><Relationship Id="rId18" Type="http://schemas.openxmlformats.org/officeDocument/2006/relationships/slide" Target="slide51.xml"/><Relationship Id="rId3" Type="http://schemas.openxmlformats.org/officeDocument/2006/relationships/slide" Target="slide27.xml"/><Relationship Id="rId7" Type="http://schemas.openxmlformats.org/officeDocument/2006/relationships/slide" Target="slide29.xml"/><Relationship Id="rId12" Type="http://schemas.openxmlformats.org/officeDocument/2006/relationships/slide" Target="slide48.xml"/><Relationship Id="rId17" Type="http://schemas.openxmlformats.org/officeDocument/2006/relationships/slide" Target="slide37.xml"/><Relationship Id="rId2" Type="http://schemas.openxmlformats.org/officeDocument/2006/relationships/notesSlide" Target="../notesSlides/notesSlide2.xml"/><Relationship Id="rId16" Type="http://schemas.openxmlformats.org/officeDocument/2006/relationships/slide" Target="slide50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9.xml"/><Relationship Id="rId11" Type="http://schemas.openxmlformats.org/officeDocument/2006/relationships/slide" Target="slide31.xml"/><Relationship Id="rId5" Type="http://schemas.openxmlformats.org/officeDocument/2006/relationships/slide" Target="slide28.xml"/><Relationship Id="rId15" Type="http://schemas.openxmlformats.org/officeDocument/2006/relationships/slide" Target="slide36.xml"/><Relationship Id="rId10" Type="http://schemas.openxmlformats.org/officeDocument/2006/relationships/slide" Target="slide47.xml"/><Relationship Id="rId4" Type="http://schemas.openxmlformats.org/officeDocument/2006/relationships/slide" Target="slide38.xml"/><Relationship Id="rId9" Type="http://schemas.openxmlformats.org/officeDocument/2006/relationships/slide" Target="slide30.xml"/><Relationship Id="rId14" Type="http://schemas.openxmlformats.org/officeDocument/2006/relationships/slide" Target="slide49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6" Type="http://schemas.openxmlformats.org/officeDocument/2006/relationships/chart" Target="../charts/chart3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.jpeg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1.bin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1.png"/><Relationship Id="rId5" Type="http://schemas.openxmlformats.org/officeDocument/2006/relationships/image" Target="../media/image10.emf"/><Relationship Id="rId4" Type="http://schemas.openxmlformats.org/officeDocument/2006/relationships/oleObject" Target="../embeddings/oleObject2.bin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2.emf"/><Relationship Id="rId4" Type="http://schemas.openxmlformats.org/officeDocument/2006/relationships/oleObject" Target="../embeddings/oleObject3.bin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68.xml"/><Relationship Id="rId13" Type="http://schemas.openxmlformats.org/officeDocument/2006/relationships/slide" Target="slide57.xml"/><Relationship Id="rId18" Type="http://schemas.openxmlformats.org/officeDocument/2006/relationships/slide" Target="slide73.xml"/><Relationship Id="rId26" Type="http://schemas.openxmlformats.org/officeDocument/2006/relationships/slide" Target="slide94.xml"/><Relationship Id="rId3" Type="http://schemas.openxmlformats.org/officeDocument/2006/relationships/slide" Target="slide52.xml"/><Relationship Id="rId21" Type="http://schemas.openxmlformats.org/officeDocument/2006/relationships/slide" Target="slide61.xml"/><Relationship Id="rId7" Type="http://schemas.openxmlformats.org/officeDocument/2006/relationships/slide" Target="slide54.xml"/><Relationship Id="rId12" Type="http://schemas.openxmlformats.org/officeDocument/2006/relationships/slide" Target="slide70.xml"/><Relationship Id="rId17" Type="http://schemas.openxmlformats.org/officeDocument/2006/relationships/slide" Target="slide59.xml"/><Relationship Id="rId25" Type="http://schemas.openxmlformats.org/officeDocument/2006/relationships/slide" Target="slide63.xml"/><Relationship Id="rId2" Type="http://schemas.openxmlformats.org/officeDocument/2006/relationships/notesSlide" Target="../notesSlides/notesSlide3.xml"/><Relationship Id="rId16" Type="http://schemas.openxmlformats.org/officeDocument/2006/relationships/slide" Target="slide72.xml"/><Relationship Id="rId20" Type="http://schemas.openxmlformats.org/officeDocument/2006/relationships/slide" Target="slide7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67.xml"/><Relationship Id="rId11" Type="http://schemas.openxmlformats.org/officeDocument/2006/relationships/slide" Target="slide56.xml"/><Relationship Id="rId24" Type="http://schemas.openxmlformats.org/officeDocument/2006/relationships/slide" Target="slide76.xml"/><Relationship Id="rId5" Type="http://schemas.openxmlformats.org/officeDocument/2006/relationships/slide" Target="slide53.xml"/><Relationship Id="rId15" Type="http://schemas.openxmlformats.org/officeDocument/2006/relationships/slide" Target="slide58.xml"/><Relationship Id="rId23" Type="http://schemas.openxmlformats.org/officeDocument/2006/relationships/slide" Target="slide62.xml"/><Relationship Id="rId10" Type="http://schemas.openxmlformats.org/officeDocument/2006/relationships/slide" Target="slide69.xml"/><Relationship Id="rId19" Type="http://schemas.openxmlformats.org/officeDocument/2006/relationships/slide" Target="slide60.xml"/><Relationship Id="rId4" Type="http://schemas.openxmlformats.org/officeDocument/2006/relationships/slide" Target="slide66.xml"/><Relationship Id="rId9" Type="http://schemas.openxmlformats.org/officeDocument/2006/relationships/slide" Target="slide55.xml"/><Relationship Id="rId14" Type="http://schemas.openxmlformats.org/officeDocument/2006/relationships/slide" Target="slide71.xml"/><Relationship Id="rId22" Type="http://schemas.openxmlformats.org/officeDocument/2006/relationships/slide" Target="slide7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g"/><Relationship Id="rId4" Type="http://schemas.openxmlformats.org/officeDocument/2006/relationships/image" Target="../media/image15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12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11" Type="http://schemas.openxmlformats.org/officeDocument/2006/relationships/image" Target="../media/image26.jpeg"/><Relationship Id="rId5" Type="http://schemas.openxmlformats.org/officeDocument/2006/relationships/image" Target="../media/image20.jpeg"/><Relationship Id="rId10" Type="http://schemas.openxmlformats.org/officeDocument/2006/relationships/image" Target="../media/image25.jpeg"/><Relationship Id="rId4" Type="http://schemas.openxmlformats.org/officeDocument/2006/relationships/image" Target="../media/image19.jpeg"/><Relationship Id="rId9" Type="http://schemas.openxmlformats.org/officeDocument/2006/relationships/image" Target="../media/image24.jpe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chart" Target="../charts/char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4" Type="http://schemas.openxmlformats.org/officeDocument/2006/relationships/chart" Target="../charts/chart8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4" Type="http://schemas.openxmlformats.org/officeDocument/2006/relationships/chart" Target="../charts/char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6" Type="http://schemas.openxmlformats.org/officeDocument/2006/relationships/chart" Target="../charts/chart12.xml"/><Relationship Id="rId5" Type="http://schemas.openxmlformats.org/officeDocument/2006/relationships/chart" Target="../charts/chart11.xml"/><Relationship Id="rId4" Type="http://schemas.openxmlformats.org/officeDocument/2006/relationships/chart" Target="../charts/chart10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.xml"/><Relationship Id="rId5" Type="http://schemas.openxmlformats.org/officeDocument/2006/relationships/chart" Target="../charts/chart15.xml"/><Relationship Id="rId4" Type="http://schemas.openxmlformats.org/officeDocument/2006/relationships/chart" Target="../charts/chart14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e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jpe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jpe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7.jpe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jpeg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4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1125"/>
            <a:ext cx="9144000" cy="696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Rectangle 8"/>
          <p:cNvSpPr>
            <a:spLocks noChangeArrowheads="1"/>
          </p:cNvSpPr>
          <p:nvPr/>
        </p:nvSpPr>
        <p:spPr bwMode="auto">
          <a:xfrm>
            <a:off x="152400" y="685800"/>
            <a:ext cx="9220200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8000" b="1" i="1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8000" b="1" i="1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8000" b="1" i="1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6" name="Прямоугольник 6"/>
          <p:cNvSpPr>
            <a:spLocks noChangeArrowheads="1"/>
          </p:cNvSpPr>
          <p:nvPr/>
        </p:nvSpPr>
        <p:spPr bwMode="auto">
          <a:xfrm>
            <a:off x="2286000" y="2551113"/>
            <a:ext cx="4572000" cy="147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 rot="10800000" flipV="1">
            <a:off x="457200" y="838200"/>
            <a:ext cx="8305800" cy="4876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b="1" dirty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endParaRPr lang="ru-RU" sz="3500" b="1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3500" b="1" dirty="0" smtClean="0">
                <a:solidFill>
                  <a:schemeClr val="tx2"/>
                </a:solidFill>
                <a:latin typeface="Times New Roman" pitchFamily="18" charset="0"/>
              </a:rPr>
              <a:t>БЮДЖЕТ </a:t>
            </a:r>
            <a:r>
              <a:rPr lang="ru-RU" sz="3500" b="1" dirty="0">
                <a:solidFill>
                  <a:schemeClr val="tx2"/>
                </a:solidFill>
                <a:latin typeface="Times New Roman" pitchFamily="18" charset="0"/>
              </a:rPr>
              <a:t>ДЛЯ ГРАЖДАН</a:t>
            </a:r>
          </a:p>
          <a:p>
            <a:pPr algn="ctr" eaLnBrk="1" hangingPunct="1">
              <a:defRPr/>
            </a:pPr>
            <a:r>
              <a:rPr lang="ru-RU" sz="2500" dirty="0" smtClean="0">
                <a:solidFill>
                  <a:schemeClr val="tx2"/>
                </a:solidFill>
                <a:latin typeface="Times New Roman" pitchFamily="18" charset="0"/>
              </a:rPr>
              <a:t>к Решению</a:t>
            </a:r>
            <a:endParaRPr lang="ru-RU" sz="2500" dirty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2500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dirty="0">
                <a:solidFill>
                  <a:schemeClr val="tx2"/>
                </a:solidFill>
                <a:latin typeface="Times New Roman" pitchFamily="18" charset="0"/>
              </a:rPr>
              <a:t>Представительного Собрания </a:t>
            </a:r>
            <a:br>
              <a:rPr lang="ru-RU" sz="2500" dirty="0">
                <a:solidFill>
                  <a:schemeClr val="tx2"/>
                </a:solidFill>
                <a:latin typeface="Times New Roman" pitchFamily="18" charset="0"/>
              </a:rPr>
            </a:br>
            <a:r>
              <a:rPr lang="ru-RU" sz="2500" dirty="0">
                <a:solidFill>
                  <a:schemeClr val="tx2"/>
                </a:solidFill>
                <a:latin typeface="Times New Roman" pitchFamily="18" charset="0"/>
              </a:rPr>
              <a:t>Курского района Курской </a:t>
            </a:r>
            <a:r>
              <a:rPr lang="ru-RU" sz="2500" dirty="0" smtClean="0">
                <a:solidFill>
                  <a:schemeClr val="tx2"/>
                </a:solidFill>
                <a:latin typeface="Times New Roman" pitchFamily="18" charset="0"/>
              </a:rPr>
              <a:t>области</a:t>
            </a:r>
          </a:p>
          <a:p>
            <a:pPr algn="ctr" eaLnBrk="1" hangingPunct="1">
              <a:defRPr/>
            </a:pPr>
            <a:r>
              <a:rPr lang="ru-RU" sz="2500" dirty="0">
                <a:solidFill>
                  <a:schemeClr val="tx2"/>
                </a:solidFill>
                <a:latin typeface="Times New Roman" pitchFamily="18" charset="0"/>
              </a:rPr>
              <a:t>о</a:t>
            </a:r>
            <a:r>
              <a:rPr lang="ru-RU" sz="2500" dirty="0" smtClean="0">
                <a:solidFill>
                  <a:schemeClr val="tx2"/>
                </a:solidFill>
                <a:latin typeface="Times New Roman" pitchFamily="18" charset="0"/>
              </a:rPr>
              <a:t>т 9 декабря 2022 года № 33-4-278 </a:t>
            </a:r>
            <a:r>
              <a:rPr lang="ru-RU" sz="2500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endParaRPr lang="ru-RU" sz="2500" dirty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2500" dirty="0">
                <a:solidFill>
                  <a:schemeClr val="tx2"/>
                </a:solidFill>
                <a:latin typeface="Times New Roman" pitchFamily="18" charset="0"/>
              </a:rPr>
              <a:t>«О бюджете Курского района Курской области на </a:t>
            </a:r>
            <a:r>
              <a:rPr lang="ru-RU" sz="2500" dirty="0" smtClean="0">
                <a:solidFill>
                  <a:schemeClr val="tx2"/>
                </a:solidFill>
                <a:latin typeface="Times New Roman" pitchFamily="18" charset="0"/>
              </a:rPr>
              <a:t>2023 </a:t>
            </a:r>
            <a:r>
              <a:rPr lang="ru-RU" sz="2500" dirty="0">
                <a:solidFill>
                  <a:schemeClr val="tx2"/>
                </a:solidFill>
                <a:latin typeface="Times New Roman" pitchFamily="18" charset="0"/>
              </a:rPr>
              <a:t>год и </a:t>
            </a:r>
          </a:p>
          <a:p>
            <a:pPr algn="ctr" eaLnBrk="1" hangingPunct="1">
              <a:defRPr/>
            </a:pPr>
            <a:r>
              <a:rPr lang="ru-RU" sz="2500" dirty="0">
                <a:solidFill>
                  <a:schemeClr val="tx2"/>
                </a:solidFill>
                <a:latin typeface="Times New Roman" pitchFamily="18" charset="0"/>
              </a:rPr>
              <a:t>на плановый период </a:t>
            </a:r>
          </a:p>
          <a:p>
            <a:pPr algn="ctr" eaLnBrk="1" hangingPunct="1">
              <a:defRPr/>
            </a:pPr>
            <a:r>
              <a:rPr lang="ru-RU" sz="2500" dirty="0" smtClean="0">
                <a:solidFill>
                  <a:schemeClr val="tx2"/>
                </a:solidFill>
                <a:latin typeface="Times New Roman" pitchFamily="18" charset="0"/>
              </a:rPr>
              <a:t>2024 </a:t>
            </a:r>
            <a:r>
              <a:rPr lang="ru-RU" sz="2500" dirty="0">
                <a:solidFill>
                  <a:schemeClr val="tx2"/>
                </a:solidFill>
                <a:latin typeface="Times New Roman" pitchFamily="18" charset="0"/>
              </a:rPr>
              <a:t>и </a:t>
            </a:r>
            <a:r>
              <a:rPr lang="ru-RU" sz="2500" dirty="0" smtClean="0">
                <a:solidFill>
                  <a:schemeClr val="tx2"/>
                </a:solidFill>
                <a:latin typeface="Times New Roman" pitchFamily="18" charset="0"/>
              </a:rPr>
              <a:t>2025 </a:t>
            </a:r>
            <a:r>
              <a:rPr lang="ru-RU" sz="2500" dirty="0">
                <a:solidFill>
                  <a:schemeClr val="tx2"/>
                </a:solidFill>
                <a:latin typeface="Times New Roman" pitchFamily="18" charset="0"/>
              </a:rPr>
              <a:t>годы</a:t>
            </a:r>
            <a:r>
              <a:rPr lang="ru-RU" sz="2500" dirty="0" smtClean="0">
                <a:solidFill>
                  <a:schemeClr val="tx2"/>
                </a:solidFill>
                <a:latin typeface="Times New Roman" pitchFamily="18" charset="0"/>
              </a:rPr>
              <a:t>»</a:t>
            </a:r>
          </a:p>
          <a:p>
            <a:pPr algn="ctr" eaLnBrk="1" hangingPunct="1">
              <a:defRPr/>
            </a:pPr>
            <a:endParaRPr lang="ru-RU" sz="2500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pic>
        <p:nvPicPr>
          <p:cNvPr id="3078" name="Picture 19" descr="Герб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0"/>
            <a:ext cx="1295400" cy="1593850"/>
          </a:xfrm>
          <a:prstGeom prst="rect">
            <a:avLst/>
          </a:prstGeom>
          <a:solidFill>
            <a:srgbClr val="99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9" name="AutoShape 11"/>
          <p:cNvSpPr>
            <a:spLocks noChangeArrowheads="1"/>
          </p:cNvSpPr>
          <p:nvPr/>
        </p:nvSpPr>
        <p:spPr bwMode="auto">
          <a:xfrm>
            <a:off x="6305550" y="5466557"/>
            <a:ext cx="2819400" cy="9906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200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 b="1" dirty="0"/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dirty="0">
                <a:latin typeface="Times New Roman" panose="02020603050405020304" pitchFamily="18" charset="0"/>
              </a:rPr>
              <a:t>Курский район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dirty="0">
                <a:latin typeface="Times New Roman" panose="02020603050405020304" pitchFamily="18" charset="0"/>
              </a:rPr>
              <a:t>Курской области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dirty="0" smtClean="0">
                <a:latin typeface="Times New Roman" panose="02020603050405020304" pitchFamily="18" charset="0"/>
              </a:rPr>
              <a:t>2022 </a:t>
            </a:r>
            <a:r>
              <a:rPr lang="ru-RU" altLang="ru-RU" sz="2000" dirty="0">
                <a:latin typeface="Times New Roman" panose="02020603050405020304" pitchFamily="18" charset="0"/>
              </a:rPr>
              <a:t>год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000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200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860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0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23557" name="AutoShape 11"/>
          <p:cNvSpPr>
            <a:spLocks noChangeArrowheads="1"/>
          </p:cNvSpPr>
          <p:nvPr/>
        </p:nvSpPr>
        <p:spPr bwMode="auto">
          <a:xfrm>
            <a:off x="152400" y="1981200"/>
            <a:ext cx="5638800" cy="1600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endParaRPr lang="ru-RU" dirty="0">
              <a:latin typeface="Arial" charset="0"/>
            </a:endParaRPr>
          </a:p>
          <a:p>
            <a:pPr algn="ctr" eaLnBrk="1" hangingPunct="1">
              <a:defRPr/>
            </a:pPr>
            <a:endParaRPr lang="ru-RU" dirty="0">
              <a:latin typeface="Arial" charset="0"/>
            </a:endParaRPr>
          </a:p>
          <a:p>
            <a:pPr algn="ctr" eaLnBrk="1" hangingPunct="1">
              <a:defRPr/>
            </a:pPr>
            <a:r>
              <a:rPr lang="ru-RU" sz="2400" b="1" dirty="0">
                <a:latin typeface="Times New Roman" pitchFamily="18" charset="0"/>
              </a:rPr>
              <a:t>ГРАЖДАНИН </a:t>
            </a:r>
            <a:r>
              <a:rPr lang="ru-RU" sz="2400" b="1" dirty="0" smtClean="0">
                <a:latin typeface="Times New Roman" pitchFamily="18" charset="0"/>
              </a:rPr>
              <a:t>- как </a:t>
            </a:r>
            <a:r>
              <a:rPr lang="ru-RU" sz="2400" dirty="0">
                <a:latin typeface="Times New Roman" pitchFamily="18" charset="0"/>
              </a:rPr>
              <a:t>налогоплательщик,</a:t>
            </a:r>
            <a:r>
              <a:rPr lang="ru-RU" sz="2400" i="1" dirty="0">
                <a:latin typeface="Times New Roman" pitchFamily="18" charset="0"/>
              </a:rPr>
              <a:t> </a:t>
            </a:r>
          </a:p>
          <a:p>
            <a:pPr algn="ctr" eaLnBrk="1" hangingPunct="1">
              <a:defRPr/>
            </a:pPr>
            <a:r>
              <a:rPr lang="ru-RU" sz="2400" dirty="0">
                <a:latin typeface="Times New Roman" pitchFamily="18" charset="0"/>
              </a:rPr>
              <a:t>формирует </a:t>
            </a:r>
            <a:r>
              <a:rPr lang="ru-RU" sz="2400" b="1" dirty="0">
                <a:latin typeface="Times New Roman" pitchFamily="18" charset="0"/>
              </a:rPr>
              <a:t>доходную часть бюджета</a:t>
            </a:r>
            <a:endParaRPr lang="en-US" sz="2400" b="1" dirty="0">
              <a:latin typeface="Times New Roman" pitchFamily="18" charset="0"/>
            </a:endParaRPr>
          </a:p>
          <a:p>
            <a:pPr algn="ctr" eaLnBrk="1" hangingPunct="1">
              <a:defRPr/>
            </a:pPr>
            <a:endParaRPr lang="ru-RU" dirty="0">
              <a:latin typeface="Times New Roman" pitchFamily="18" charset="0"/>
            </a:endParaRPr>
          </a:p>
          <a:p>
            <a:pPr algn="ctr">
              <a:defRPr/>
            </a:pPr>
            <a:endParaRPr lang="ru-RU" sz="2200" dirty="0">
              <a:latin typeface="Arial" charset="0"/>
            </a:endParaRPr>
          </a:p>
        </p:txBody>
      </p:sp>
      <p:sp>
        <p:nvSpPr>
          <p:cNvPr id="9222" name="AutoShape 11"/>
          <p:cNvSpPr>
            <a:spLocks noChangeArrowheads="1"/>
          </p:cNvSpPr>
          <p:nvPr/>
        </p:nvSpPr>
        <p:spPr bwMode="auto">
          <a:xfrm>
            <a:off x="381000" y="288671"/>
            <a:ext cx="8305800" cy="1067053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5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Как граждане участвуют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5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в </a:t>
            </a:r>
            <a:r>
              <a:rPr lang="ru-RU" altLang="ru-RU" sz="35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бюджетном процессе</a:t>
            </a:r>
          </a:p>
        </p:txBody>
      </p:sp>
      <p:sp>
        <p:nvSpPr>
          <p:cNvPr id="13" name="Выгнутая влево стрелка 12"/>
          <p:cNvSpPr/>
          <p:nvPr/>
        </p:nvSpPr>
        <p:spPr>
          <a:xfrm rot="7296956">
            <a:off x="5000587" y="396875"/>
            <a:ext cx="1778000" cy="4295775"/>
          </a:xfrm>
          <a:prstGeom prst="curvedRightArrow">
            <a:avLst>
              <a:gd name="adj1" fmla="val 25000"/>
              <a:gd name="adj2" fmla="val 52688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3558" name="AutoShape 11"/>
          <p:cNvSpPr>
            <a:spLocks noChangeArrowheads="1"/>
          </p:cNvSpPr>
          <p:nvPr/>
        </p:nvSpPr>
        <p:spPr bwMode="auto">
          <a:xfrm>
            <a:off x="3429000" y="3733800"/>
            <a:ext cx="5257800" cy="26670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endParaRPr lang="ru-RU" b="1" dirty="0">
              <a:latin typeface="Arial" charset="0"/>
            </a:endParaRP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sz="2400" b="1" dirty="0">
                <a:latin typeface="Times New Roman" pitchFamily="18" charset="0"/>
              </a:rPr>
              <a:t>ГРАЖДАНИН</a:t>
            </a:r>
            <a:r>
              <a:rPr lang="en-US" sz="2400" dirty="0">
                <a:latin typeface="Times New Roman" pitchFamily="18" charset="0"/>
              </a:rPr>
              <a:t> – </a:t>
            </a:r>
            <a:r>
              <a:rPr lang="ru-RU" sz="2400" dirty="0" smtClean="0">
                <a:latin typeface="Times New Roman" pitchFamily="18" charset="0"/>
              </a:rPr>
              <a:t>как получатель </a:t>
            </a:r>
            <a:endParaRPr lang="ru-RU" sz="2400" dirty="0">
              <a:latin typeface="Times New Roman" pitchFamily="18" charset="0"/>
            </a:endParaRP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sz="2400" dirty="0">
                <a:latin typeface="Times New Roman" pitchFamily="18" charset="0"/>
              </a:rPr>
              <a:t>социальных гарантий в области </a:t>
            </a: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sz="2400" dirty="0">
                <a:latin typeface="Times New Roman" pitchFamily="18" charset="0"/>
              </a:rPr>
              <a:t>образования,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</a:rPr>
              <a:t>ЖКХ, культуры, </a:t>
            </a: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sz="2400" dirty="0">
                <a:latin typeface="Times New Roman" pitchFamily="18" charset="0"/>
              </a:rPr>
              <a:t>физической культуры, </a:t>
            </a: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sz="2400" dirty="0">
                <a:latin typeface="Times New Roman" pitchFamily="18" charset="0"/>
              </a:rPr>
              <a:t>спорта и других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</a:rPr>
              <a:t>направлений  </a:t>
            </a: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sz="2400" dirty="0">
                <a:latin typeface="Times New Roman" pitchFamily="18" charset="0"/>
              </a:rPr>
              <a:t>социальных гарантий населению</a:t>
            </a:r>
            <a:r>
              <a:rPr lang="en-US" sz="2400" dirty="0">
                <a:latin typeface="Times New Roman" pitchFamily="18" charset="0"/>
              </a:rPr>
              <a:t> </a:t>
            </a:r>
            <a:endParaRPr lang="ru-RU" sz="2400" dirty="0">
              <a:latin typeface="Times New Roman" pitchFamily="18" charset="0"/>
            </a:endParaRP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sz="2400" dirty="0">
                <a:latin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</a:rPr>
              <a:t>формирует </a:t>
            </a:r>
            <a:r>
              <a:rPr lang="ru-RU" sz="2400" b="1" dirty="0" smtClean="0">
                <a:latin typeface="Times New Roman" pitchFamily="18" charset="0"/>
              </a:rPr>
              <a:t>расходную </a:t>
            </a:r>
            <a:r>
              <a:rPr lang="ru-RU" sz="2400" b="1" dirty="0">
                <a:latin typeface="Times New Roman" pitchFamily="18" charset="0"/>
              </a:rPr>
              <a:t>часть </a:t>
            </a:r>
            <a:r>
              <a:rPr lang="ru-RU" sz="2400" b="1" dirty="0" smtClean="0">
                <a:latin typeface="Times New Roman" pitchFamily="18" charset="0"/>
              </a:rPr>
              <a:t>бюджета</a:t>
            </a:r>
            <a:endParaRPr lang="ru-RU" sz="2400" dirty="0">
              <a:latin typeface="Times New Roman" pitchFamily="18" charset="0"/>
            </a:endParaRPr>
          </a:p>
          <a:p>
            <a:pPr algn="ctr" eaLnBrk="1" hangingPunct="1">
              <a:defRPr/>
            </a:pPr>
            <a:endParaRPr lang="ru-RU" sz="2200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11" name="Выгнутая влево стрелка 10"/>
          <p:cNvSpPr/>
          <p:nvPr/>
        </p:nvSpPr>
        <p:spPr>
          <a:xfrm rot="18101207">
            <a:off x="925708" y="2957512"/>
            <a:ext cx="1804987" cy="4371976"/>
          </a:xfrm>
          <a:prstGeom prst="curvedRightArrow">
            <a:avLst>
              <a:gd name="adj1" fmla="val 25000"/>
              <a:gd name="adj2" fmla="val 52688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705600" y="6456363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10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5145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6" name="AutoShape 11"/>
          <p:cNvSpPr>
            <a:spLocks noChangeArrowheads="1"/>
          </p:cNvSpPr>
          <p:nvPr/>
        </p:nvSpPr>
        <p:spPr bwMode="auto">
          <a:xfrm>
            <a:off x="381000" y="381000"/>
            <a:ext cx="8382000" cy="9144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Возможности влияния граждан на состав бюджета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Курского района Курской области</a:t>
            </a:r>
          </a:p>
        </p:txBody>
      </p:sp>
      <p:sp>
        <p:nvSpPr>
          <p:cNvPr id="24583" name="AutoShape 29"/>
          <p:cNvSpPr>
            <a:spLocks noChangeArrowheads="1"/>
          </p:cNvSpPr>
          <p:nvPr/>
        </p:nvSpPr>
        <p:spPr bwMode="auto">
          <a:xfrm>
            <a:off x="2095500" y="1282609"/>
            <a:ext cx="685800" cy="533400"/>
          </a:xfrm>
          <a:prstGeom prst="downArrow">
            <a:avLst>
              <a:gd name="adj1" fmla="val 50000"/>
              <a:gd name="adj2" fmla="val 30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24586" name="AutoShape 29"/>
          <p:cNvSpPr>
            <a:spLocks noChangeArrowheads="1"/>
          </p:cNvSpPr>
          <p:nvPr/>
        </p:nvSpPr>
        <p:spPr bwMode="auto">
          <a:xfrm>
            <a:off x="6400800" y="1278818"/>
            <a:ext cx="685800" cy="533400"/>
          </a:xfrm>
          <a:prstGeom prst="downArrow">
            <a:avLst>
              <a:gd name="adj1" fmla="val 50000"/>
              <a:gd name="adj2" fmla="val 30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11</a:t>
            </a:fld>
            <a:endParaRPr lang="ru-RU" alt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2105352"/>
            <a:ext cx="6920806" cy="4616123"/>
          </a:xfrm>
          <a:prstGeom prst="rect">
            <a:avLst/>
          </a:prstGeom>
        </p:spPr>
      </p:pic>
      <p:sp>
        <p:nvSpPr>
          <p:cNvPr id="24580" name="AutoShape 11"/>
          <p:cNvSpPr>
            <a:spLocks noChangeArrowheads="1"/>
          </p:cNvSpPr>
          <p:nvPr/>
        </p:nvSpPr>
        <p:spPr bwMode="auto">
          <a:xfrm>
            <a:off x="428090" y="1845002"/>
            <a:ext cx="3962400" cy="1600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endParaRPr lang="ru-RU" sz="2200">
              <a:solidFill>
                <a:schemeClr val="tx2"/>
              </a:solidFill>
              <a:latin typeface="Arial" charset="0"/>
            </a:endParaRPr>
          </a:p>
          <a:p>
            <a:pPr algn="ctr" eaLnBrk="1" hangingPunct="1">
              <a:defRPr/>
            </a:pPr>
            <a:r>
              <a:rPr lang="ru-RU" sz="2400">
                <a:solidFill>
                  <a:schemeClr val="tx2"/>
                </a:solidFill>
                <a:latin typeface="Times New Roman" pitchFamily="18" charset="0"/>
              </a:rPr>
              <a:t>Публичные слушания</a:t>
            </a:r>
          </a:p>
          <a:p>
            <a:pPr algn="ctr" eaLnBrk="1" hangingPunct="1">
              <a:defRPr/>
            </a:pPr>
            <a:r>
              <a:rPr lang="ru-RU" sz="2400">
                <a:solidFill>
                  <a:schemeClr val="tx2"/>
                </a:solidFill>
                <a:latin typeface="Times New Roman" pitchFamily="18" charset="0"/>
              </a:rPr>
              <a:t>по рассмотрению </a:t>
            </a:r>
          </a:p>
          <a:p>
            <a:pPr algn="ctr" eaLnBrk="1" hangingPunct="1">
              <a:defRPr/>
            </a:pPr>
            <a:r>
              <a:rPr lang="ru-RU" sz="2400">
                <a:solidFill>
                  <a:schemeClr val="tx2"/>
                </a:solidFill>
                <a:latin typeface="Times New Roman" pitchFamily="18" charset="0"/>
              </a:rPr>
              <a:t>проекта бюджета </a:t>
            </a:r>
          </a:p>
          <a:p>
            <a:pPr algn="ctr" eaLnBrk="1" hangingPunct="1">
              <a:defRPr/>
            </a:pPr>
            <a:r>
              <a:rPr lang="ru-RU" sz="2400">
                <a:solidFill>
                  <a:schemeClr val="tx2"/>
                </a:solidFill>
                <a:latin typeface="Times New Roman" pitchFamily="18" charset="0"/>
              </a:rPr>
              <a:t>Курского района</a:t>
            </a:r>
          </a:p>
          <a:p>
            <a:pPr algn="ctr">
              <a:defRPr/>
            </a:pPr>
            <a:endParaRPr lang="ru-RU" sz="2200">
              <a:latin typeface="Times New Roman" pitchFamily="18" charset="0"/>
            </a:endParaRPr>
          </a:p>
        </p:txBody>
      </p:sp>
      <p:sp>
        <p:nvSpPr>
          <p:cNvPr id="24581" name="AutoShape 11"/>
          <p:cNvSpPr>
            <a:spLocks noChangeArrowheads="1"/>
          </p:cNvSpPr>
          <p:nvPr/>
        </p:nvSpPr>
        <p:spPr bwMode="auto">
          <a:xfrm>
            <a:off x="4724400" y="1834956"/>
            <a:ext cx="3962400" cy="1600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400" dirty="0">
                <a:solidFill>
                  <a:schemeClr val="tx2"/>
                </a:solidFill>
                <a:latin typeface="Times New Roman" pitchFamily="18" charset="0"/>
              </a:rPr>
              <a:t>Публичные слушания </a:t>
            </a:r>
          </a:p>
          <a:p>
            <a:pPr algn="ctr" eaLnBrk="1" hangingPunct="1">
              <a:defRPr/>
            </a:pPr>
            <a:r>
              <a:rPr lang="ru-RU" sz="2400" dirty="0">
                <a:solidFill>
                  <a:schemeClr val="tx2"/>
                </a:solidFill>
                <a:latin typeface="Times New Roman" pitchFamily="18" charset="0"/>
              </a:rPr>
              <a:t>по рассмотрению проекта</a:t>
            </a:r>
          </a:p>
          <a:p>
            <a:pPr algn="ctr" eaLnBrk="1" hangingPunct="1">
              <a:defRPr/>
            </a:pPr>
            <a:r>
              <a:rPr lang="ru-RU" sz="2400" dirty="0">
                <a:solidFill>
                  <a:schemeClr val="tx2"/>
                </a:solidFill>
                <a:latin typeface="Times New Roman" pitchFamily="18" charset="0"/>
              </a:rPr>
              <a:t> решения об исполнении </a:t>
            </a:r>
          </a:p>
          <a:p>
            <a:pPr algn="ctr" eaLnBrk="1" hangingPunct="1">
              <a:defRPr/>
            </a:pPr>
            <a:r>
              <a:rPr lang="ru-RU" sz="2400" dirty="0">
                <a:solidFill>
                  <a:schemeClr val="tx2"/>
                </a:solidFill>
                <a:latin typeface="Times New Roman" pitchFamily="18" charset="0"/>
              </a:rPr>
              <a:t>бюджета Курского района</a:t>
            </a:r>
          </a:p>
        </p:txBody>
      </p:sp>
    </p:spTree>
    <p:extLst>
      <p:ext uri="{BB962C8B-B14F-4D97-AF65-F5344CB8AC3E}">
        <p14:creationId xmlns:p14="http://schemas.microsoft.com/office/powerpoint/2010/main" val="2883676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4" name="AutoShape 11"/>
          <p:cNvSpPr>
            <a:spLocks noChangeArrowheads="1"/>
          </p:cNvSpPr>
          <p:nvPr/>
        </p:nvSpPr>
        <p:spPr bwMode="auto">
          <a:xfrm>
            <a:off x="1143000" y="2133600"/>
            <a:ext cx="7010400" cy="838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endParaRPr lang="ru-RU" sz="2000" dirty="0">
              <a:latin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2100" b="1" dirty="0">
                <a:latin typeface="Times New Roman" pitchFamily="18" charset="0"/>
              </a:rPr>
              <a:t>…форма участия населения в осуществлении местного </a:t>
            </a:r>
          </a:p>
          <a:p>
            <a:pPr algn="ctr" eaLnBrk="1" hangingPunct="1">
              <a:defRPr/>
            </a:pPr>
            <a:r>
              <a:rPr lang="ru-RU" sz="2100" b="1" dirty="0">
                <a:latin typeface="Times New Roman" pitchFamily="18" charset="0"/>
              </a:rPr>
              <a:t>самоуправления </a:t>
            </a:r>
          </a:p>
          <a:p>
            <a:pPr algn="ctr" eaLnBrk="1" hangingPunct="1">
              <a:defRPr/>
            </a:pPr>
            <a:endParaRPr lang="ru-RU" sz="2100" b="1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11269" name="AutoShape 11"/>
          <p:cNvSpPr>
            <a:spLocks noChangeArrowheads="1"/>
          </p:cNvSpPr>
          <p:nvPr/>
        </p:nvSpPr>
        <p:spPr bwMode="auto">
          <a:xfrm>
            <a:off x="457200" y="533400"/>
            <a:ext cx="8382000" cy="8382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Публичные слушания – это…</a:t>
            </a:r>
          </a:p>
        </p:txBody>
      </p:sp>
      <p:sp>
        <p:nvSpPr>
          <p:cNvPr id="25606" name="AutoShape 29"/>
          <p:cNvSpPr>
            <a:spLocks noChangeArrowheads="1"/>
          </p:cNvSpPr>
          <p:nvPr/>
        </p:nvSpPr>
        <p:spPr bwMode="auto">
          <a:xfrm>
            <a:off x="4191000" y="1447800"/>
            <a:ext cx="762000" cy="6096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11271" name="AutoShape 11"/>
          <p:cNvSpPr>
            <a:spLocks noChangeArrowheads="1"/>
          </p:cNvSpPr>
          <p:nvPr/>
        </p:nvSpPr>
        <p:spPr bwMode="auto">
          <a:xfrm>
            <a:off x="609600" y="3124200"/>
            <a:ext cx="8077200" cy="30480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>
                <a:latin typeface="Times New Roman" panose="02020603050405020304" pitchFamily="18" charset="0"/>
              </a:rPr>
              <a:t>Публичные слушания </a:t>
            </a:r>
            <a:br>
              <a:rPr lang="ru-RU" altLang="ru-RU" sz="2500">
                <a:latin typeface="Times New Roman" panose="02020603050405020304" pitchFamily="18" charset="0"/>
              </a:rPr>
            </a:br>
            <a:endParaRPr lang="ru-RU" altLang="ru-RU" sz="250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>
                <a:latin typeface="Times New Roman" panose="02020603050405020304" pitchFamily="18" charset="0"/>
              </a:rPr>
              <a:t>организуются и проводятся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50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>
                <a:latin typeface="Times New Roman" panose="02020603050405020304" pitchFamily="18" charset="0"/>
              </a:rPr>
              <a:t>с целью выявления мнения населения по проекту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>
                <a:latin typeface="Times New Roman" panose="02020603050405020304" pitchFamily="18" charset="0"/>
              </a:rPr>
              <a:t>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>
                <a:latin typeface="Times New Roman" panose="02020603050405020304" pitchFamily="18" charset="0"/>
              </a:rPr>
              <a:t>бюджета и по отчету об исполнении бюджета. 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12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86138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2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12293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26630" name="AutoShape 11"/>
          <p:cNvSpPr>
            <a:spLocks noChangeArrowheads="1"/>
          </p:cNvSpPr>
          <p:nvPr/>
        </p:nvSpPr>
        <p:spPr bwMode="auto">
          <a:xfrm>
            <a:off x="304800" y="1752600"/>
            <a:ext cx="86106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200">
                <a:solidFill>
                  <a:schemeClr val="tx2"/>
                </a:solidFill>
                <a:latin typeface="Times New Roman" pitchFamily="18" charset="0"/>
              </a:rPr>
              <a:t>Бюджетном Кодексе РФ</a:t>
            </a:r>
          </a:p>
        </p:txBody>
      </p:sp>
      <p:sp>
        <p:nvSpPr>
          <p:cNvPr id="26631" name="AutoShape 11"/>
          <p:cNvSpPr>
            <a:spLocks noChangeArrowheads="1"/>
          </p:cNvSpPr>
          <p:nvPr/>
        </p:nvSpPr>
        <p:spPr bwMode="auto">
          <a:xfrm>
            <a:off x="304800" y="2514600"/>
            <a:ext cx="86106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200">
                <a:solidFill>
                  <a:schemeClr val="tx2"/>
                </a:solidFill>
                <a:latin typeface="Times New Roman" pitchFamily="18" charset="0"/>
              </a:rPr>
              <a:t>Бюджетном послании Президента РФ Федеральному Собранию РФ</a:t>
            </a:r>
          </a:p>
        </p:txBody>
      </p:sp>
      <p:sp>
        <p:nvSpPr>
          <p:cNvPr id="12296" name="AutoShape 11"/>
          <p:cNvSpPr>
            <a:spLocks noChangeArrowheads="1"/>
          </p:cNvSpPr>
          <p:nvPr/>
        </p:nvSpPr>
        <p:spPr bwMode="auto">
          <a:xfrm>
            <a:off x="1828800" y="457200"/>
            <a:ext cx="5791200" cy="10668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000" b="1">
                <a:solidFill>
                  <a:schemeClr val="tx2"/>
                </a:solidFill>
                <a:latin typeface="Times New Roman" panose="02020603050405020304" pitchFamily="18" charset="0"/>
              </a:rPr>
              <a:t>Составление проекта бюджета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000" b="1">
                <a:solidFill>
                  <a:schemeClr val="tx2"/>
                </a:solidFill>
                <a:latin typeface="Times New Roman" panose="02020603050405020304" pitchFamily="18" charset="0"/>
              </a:rPr>
              <a:t>основывается на …</a:t>
            </a:r>
            <a:r>
              <a:rPr lang="ru-RU" altLang="ru-RU" sz="2500" b="1">
                <a:solidFill>
                  <a:schemeClr val="tx2"/>
                </a:solidFill>
              </a:rPr>
              <a:t> </a:t>
            </a:r>
          </a:p>
        </p:txBody>
      </p:sp>
      <p:sp>
        <p:nvSpPr>
          <p:cNvPr id="26633" name="AutoShape 11"/>
          <p:cNvSpPr>
            <a:spLocks noChangeArrowheads="1"/>
          </p:cNvSpPr>
          <p:nvPr/>
        </p:nvSpPr>
        <p:spPr bwMode="auto">
          <a:xfrm>
            <a:off x="304800" y="3276600"/>
            <a:ext cx="86106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200" dirty="0">
                <a:solidFill>
                  <a:schemeClr val="tx2"/>
                </a:solidFill>
                <a:latin typeface="Times New Roman" pitchFamily="18" charset="0"/>
              </a:rPr>
              <a:t>ФЗ «Об общих принципах организации местного самоуправления в РФ»</a:t>
            </a:r>
          </a:p>
        </p:txBody>
      </p:sp>
      <p:sp>
        <p:nvSpPr>
          <p:cNvPr id="26634" name="AutoShape 11"/>
          <p:cNvSpPr>
            <a:spLocks noChangeArrowheads="1"/>
          </p:cNvSpPr>
          <p:nvPr/>
        </p:nvSpPr>
        <p:spPr bwMode="auto">
          <a:xfrm>
            <a:off x="228600" y="4114800"/>
            <a:ext cx="8686800" cy="7620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200" dirty="0">
                <a:latin typeface="Times New Roman" pitchFamily="18" charset="0"/>
              </a:rPr>
              <a:t>Основных направлениях бюджетной и налоговой политики </a:t>
            </a:r>
          </a:p>
          <a:p>
            <a:pPr algn="ctr" eaLnBrk="1" hangingPunct="1">
              <a:defRPr/>
            </a:pPr>
            <a:r>
              <a:rPr lang="ru-RU" sz="2200" dirty="0">
                <a:latin typeface="Times New Roman" pitchFamily="18" charset="0"/>
              </a:rPr>
              <a:t>Курской области на </a:t>
            </a:r>
            <a:r>
              <a:rPr lang="ru-RU" sz="2200" dirty="0" smtClean="0">
                <a:latin typeface="Times New Roman" pitchFamily="18" charset="0"/>
              </a:rPr>
              <a:t>2023 </a:t>
            </a:r>
            <a:r>
              <a:rPr lang="ru-RU" sz="2200" dirty="0">
                <a:latin typeface="Times New Roman" pitchFamily="18" charset="0"/>
              </a:rPr>
              <a:t>год и на плановый период </a:t>
            </a:r>
            <a:r>
              <a:rPr lang="ru-RU" sz="2200" dirty="0" smtClean="0">
                <a:latin typeface="Times New Roman" pitchFamily="18" charset="0"/>
              </a:rPr>
              <a:t>2024 </a:t>
            </a:r>
            <a:r>
              <a:rPr lang="ru-RU" sz="2200" dirty="0">
                <a:latin typeface="Times New Roman" pitchFamily="18" charset="0"/>
              </a:rPr>
              <a:t>и </a:t>
            </a:r>
            <a:r>
              <a:rPr lang="ru-RU" sz="2200" dirty="0" smtClean="0">
                <a:latin typeface="Times New Roman" pitchFamily="18" charset="0"/>
              </a:rPr>
              <a:t>2025 </a:t>
            </a:r>
            <a:r>
              <a:rPr lang="ru-RU" sz="2200" dirty="0">
                <a:latin typeface="Times New Roman" pitchFamily="18" charset="0"/>
              </a:rPr>
              <a:t>годы</a:t>
            </a:r>
          </a:p>
        </p:txBody>
      </p:sp>
      <p:sp>
        <p:nvSpPr>
          <p:cNvPr id="26635" name="AutoShape 11"/>
          <p:cNvSpPr>
            <a:spLocks noChangeArrowheads="1"/>
          </p:cNvSpPr>
          <p:nvPr/>
        </p:nvSpPr>
        <p:spPr bwMode="auto">
          <a:xfrm>
            <a:off x="228600" y="5257800"/>
            <a:ext cx="8686800" cy="7620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endParaRPr lang="ru-RU" dirty="0">
              <a:solidFill>
                <a:srgbClr val="A50021"/>
              </a:solidFill>
              <a:latin typeface="Arial" charset="0"/>
            </a:endParaRPr>
          </a:p>
          <a:p>
            <a:pPr algn="ctr" eaLnBrk="1" hangingPunct="1">
              <a:defRPr/>
            </a:pPr>
            <a:r>
              <a:rPr lang="ru-RU" sz="2200" dirty="0">
                <a:latin typeface="Times New Roman" pitchFamily="18" charset="0"/>
              </a:rPr>
              <a:t>Прогнозе социально-экономического развития </a:t>
            </a:r>
          </a:p>
          <a:p>
            <a:pPr algn="ctr" eaLnBrk="1" hangingPunct="1">
              <a:defRPr/>
            </a:pPr>
            <a:r>
              <a:rPr lang="ru-RU" sz="2200" dirty="0">
                <a:latin typeface="Times New Roman" pitchFamily="18" charset="0"/>
              </a:rPr>
              <a:t>Курского района Курской области на период до </a:t>
            </a:r>
            <a:r>
              <a:rPr lang="ru-RU" sz="2200" dirty="0" smtClean="0">
                <a:latin typeface="Times New Roman" pitchFamily="18" charset="0"/>
              </a:rPr>
              <a:t>2025 </a:t>
            </a:r>
            <a:r>
              <a:rPr lang="ru-RU" sz="2200" dirty="0">
                <a:latin typeface="Times New Roman" pitchFamily="18" charset="0"/>
              </a:rPr>
              <a:t>года</a:t>
            </a:r>
          </a:p>
          <a:p>
            <a:pPr algn="ctr">
              <a:defRPr/>
            </a:pPr>
            <a:endParaRPr lang="ru-RU" dirty="0">
              <a:latin typeface="Times New Roman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13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60735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6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13317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27654" name="AutoShape 11"/>
          <p:cNvSpPr>
            <a:spLocks noChangeArrowheads="1"/>
          </p:cNvSpPr>
          <p:nvPr/>
        </p:nvSpPr>
        <p:spPr bwMode="auto">
          <a:xfrm>
            <a:off x="381000" y="1371600"/>
            <a:ext cx="85344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Мобилизация резервов доходной базы консолидированного бюджета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Курского района Курской области</a:t>
            </a:r>
          </a:p>
        </p:txBody>
      </p:sp>
      <p:sp>
        <p:nvSpPr>
          <p:cNvPr id="27655" name="AutoShape 11"/>
          <p:cNvSpPr>
            <a:spLocks noChangeArrowheads="1"/>
          </p:cNvSpPr>
          <p:nvPr/>
        </p:nvSpPr>
        <p:spPr bwMode="auto">
          <a:xfrm>
            <a:off x="381000" y="2743200"/>
            <a:ext cx="8534400" cy="6858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Обеспечение роста доходов консолидированного бюджета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Курского района Курской области за  счёт повышения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эффективности администрирования действующих налоговых платежей и сборов</a:t>
            </a:r>
          </a:p>
        </p:txBody>
      </p:sp>
      <p:sp>
        <p:nvSpPr>
          <p:cNvPr id="13320" name="AutoShape 11"/>
          <p:cNvSpPr>
            <a:spLocks noChangeArrowheads="1"/>
          </p:cNvSpPr>
          <p:nvPr/>
        </p:nvSpPr>
        <p:spPr bwMode="auto">
          <a:xfrm>
            <a:off x="381000" y="457200"/>
            <a:ext cx="8382000" cy="8382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000" b="1">
                <a:solidFill>
                  <a:schemeClr val="tx2"/>
                </a:solidFill>
                <a:latin typeface="Times New Roman" panose="02020603050405020304" pitchFamily="18" charset="0"/>
              </a:rPr>
              <a:t>Основные задачи налоговой политики</a:t>
            </a:r>
            <a:r>
              <a:rPr lang="ru-RU" altLang="ru-RU" sz="2500" b="1">
                <a:solidFill>
                  <a:schemeClr val="tx2"/>
                </a:solidFill>
              </a:rPr>
              <a:t> </a:t>
            </a:r>
          </a:p>
        </p:txBody>
      </p:sp>
      <p:sp>
        <p:nvSpPr>
          <p:cNvPr id="27657" name="AutoShape 11"/>
          <p:cNvSpPr>
            <a:spLocks noChangeArrowheads="1"/>
          </p:cNvSpPr>
          <p:nvPr/>
        </p:nvSpPr>
        <p:spPr bwMode="auto">
          <a:xfrm>
            <a:off x="381000" y="4114800"/>
            <a:ext cx="8534400" cy="6858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Проведение сбалансированной налоговой политики, соблюдающей интересы бизнеса и поддержку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социального сектора экономики, при условии обеспечения преемственности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налоговой политики в части социальной и инвестиционной направленности</a:t>
            </a:r>
          </a:p>
        </p:txBody>
      </p:sp>
      <p:sp>
        <p:nvSpPr>
          <p:cNvPr id="13322" name="AutoShape 23" descr="9446947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13323" name="AutoShape 25" descr="9446947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27660" name="AutoShape 11"/>
          <p:cNvSpPr>
            <a:spLocks noChangeArrowheads="1"/>
          </p:cNvSpPr>
          <p:nvPr/>
        </p:nvSpPr>
        <p:spPr bwMode="auto">
          <a:xfrm>
            <a:off x="381000" y="4876800"/>
            <a:ext cx="8534400" cy="838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Содействие вовлечению граждан Российской Федерации в предпринимательскую деятельность и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сокращение неформальной занятости, в том числе путем перехода граждан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на применение налога на профессиональный доход</a:t>
            </a:r>
          </a:p>
        </p:txBody>
      </p:sp>
      <p:sp>
        <p:nvSpPr>
          <p:cNvPr id="13325" name="AutoShape 29" descr="1021840853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15" name="AutoShape 11"/>
          <p:cNvSpPr>
            <a:spLocks noChangeArrowheads="1"/>
          </p:cNvSpPr>
          <p:nvPr/>
        </p:nvSpPr>
        <p:spPr bwMode="auto">
          <a:xfrm>
            <a:off x="457200" y="1905000"/>
            <a:ext cx="8458200" cy="6858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Применение мер налогового стимулирования, направленных на поддержку и реализацию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инвестиционных проектов в целях обеспечения привлекательности экономики Курского района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Курской области для инвесторов</a:t>
            </a:r>
          </a:p>
        </p:txBody>
      </p:sp>
      <p:sp>
        <p:nvSpPr>
          <p:cNvPr id="16" name="AutoShape 11"/>
          <p:cNvSpPr>
            <a:spLocks noChangeArrowheads="1"/>
          </p:cNvSpPr>
          <p:nvPr/>
        </p:nvSpPr>
        <p:spPr bwMode="auto">
          <a:xfrm>
            <a:off x="390427" y="3578225"/>
            <a:ext cx="85344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Совершенствование муниципальной практики налогообложения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от кадастровой стоимости по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всему спектру имущественных налогов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AutoShape 11"/>
          <p:cNvSpPr>
            <a:spLocks noChangeArrowheads="1"/>
          </p:cNvSpPr>
          <p:nvPr/>
        </p:nvSpPr>
        <p:spPr bwMode="auto">
          <a:xfrm>
            <a:off x="457200" y="5791200"/>
            <a:ext cx="8458200" cy="5334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Проведение мероприятий по повышению эффективности управления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муниципальной собственностью, природными ресурсами Курского района Курской области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781800" y="6364661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14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946412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533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0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14341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27654" name="AutoShape 11"/>
          <p:cNvSpPr>
            <a:spLocks noChangeArrowheads="1"/>
          </p:cNvSpPr>
          <p:nvPr/>
        </p:nvSpPr>
        <p:spPr bwMode="auto">
          <a:xfrm>
            <a:off x="304800" y="1386166"/>
            <a:ext cx="8534400" cy="14478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Ежегодное проведение оценки эффективности налоговых расходов, обусловленных предоставлением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льгот по местным налогам, в целях более эффективного использования инструментов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налогового стимулирования и роста муниципального налогового потенциала,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отмена или уточнение льготных режимов по результатам проведенной оценки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 случае выявления их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неэффективности, предоставление налоговых льгот на ограниченный период </a:t>
            </a:r>
          </a:p>
          <a:p>
            <a:pPr algn="ctr" eaLnBrk="1" hangingPunct="1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 соответствии с целями политики Курского района Курской области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43" name="AutoShape 11"/>
          <p:cNvSpPr>
            <a:spLocks noChangeArrowheads="1"/>
          </p:cNvSpPr>
          <p:nvPr/>
        </p:nvSpPr>
        <p:spPr bwMode="auto">
          <a:xfrm>
            <a:off x="381000" y="457200"/>
            <a:ext cx="8382000" cy="8382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000" b="1">
                <a:solidFill>
                  <a:schemeClr val="tx2"/>
                </a:solidFill>
                <a:latin typeface="Times New Roman" panose="02020603050405020304" pitchFamily="18" charset="0"/>
              </a:rPr>
              <a:t>Основные задачи налоговой политики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b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(продолжение) </a:t>
            </a:r>
          </a:p>
        </p:txBody>
      </p:sp>
      <p:sp>
        <p:nvSpPr>
          <p:cNvPr id="14344" name="AutoShape 23" descr="9446947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14345" name="AutoShape 25" descr="9446947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14346" name="AutoShape 29" descr="1021840853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15" name="AutoShape 11"/>
          <p:cNvSpPr>
            <a:spLocks noChangeArrowheads="1"/>
          </p:cNvSpPr>
          <p:nvPr/>
        </p:nvSpPr>
        <p:spPr bwMode="auto">
          <a:xfrm>
            <a:off x="381000" y="3524494"/>
            <a:ext cx="8534400" cy="1136921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indent="450850" algn="ctr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Взаимодействие органов местного самоуправления Курского района Курской области</a:t>
            </a:r>
          </a:p>
          <a:p>
            <a:pPr indent="450850" algn="ctr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с территориальными органами федеральных органов исполнительной власти </a:t>
            </a:r>
          </a:p>
          <a:p>
            <a:pPr indent="450850" algn="ctr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по выполнению мероприятий, направленных на повышение собираемости доходов и </a:t>
            </a:r>
          </a:p>
          <a:p>
            <a:pPr indent="450850" algn="ctr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укрепление налоговой дисциплины налогоплательщиков, реализация мер по противодействию </a:t>
            </a:r>
          </a:p>
          <a:p>
            <a:pPr indent="450850" algn="ctr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уклонению от уплаты налогов и других обязательных платежей в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бюджет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AutoShape 11"/>
          <p:cNvSpPr>
            <a:spLocks noChangeArrowheads="1"/>
          </p:cNvSpPr>
          <p:nvPr/>
        </p:nvSpPr>
        <p:spPr bwMode="auto">
          <a:xfrm>
            <a:off x="419100" y="4717759"/>
            <a:ext cx="8534400" cy="534569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Расширение налогооблагаемой базы по имущественным налогам,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том числе за счет выявления 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правообладателей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ранее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учтенных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объектов недвижимости, а также путем проведения кадастровой оценки.</a:t>
            </a:r>
          </a:p>
        </p:txBody>
      </p:sp>
      <p:sp>
        <p:nvSpPr>
          <p:cNvPr id="16" name="AutoShape 11"/>
          <p:cNvSpPr>
            <a:spLocks noChangeArrowheads="1"/>
          </p:cNvSpPr>
          <p:nvPr/>
        </p:nvSpPr>
        <p:spPr bwMode="auto">
          <a:xfrm>
            <a:off x="342900" y="2873375"/>
            <a:ext cx="8496300" cy="594775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Предоставление налоговых льгот на ограниченный период </a:t>
            </a:r>
          </a:p>
          <a:p>
            <a:pPr algn="ctr" eaLnBrk="1" hangingPunct="1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 соответствии с целями политики Курского района Курской области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AutoShape 11"/>
          <p:cNvSpPr>
            <a:spLocks noChangeArrowheads="1"/>
          </p:cNvSpPr>
          <p:nvPr/>
        </p:nvSpPr>
        <p:spPr bwMode="auto">
          <a:xfrm>
            <a:off x="346828" y="5954733"/>
            <a:ext cx="8610600" cy="742874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indent="450850" algn="ctr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Повышение уровня ответственности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главных администраторов доходов за качественное прогнозирование 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indent="450850" algn="ctr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доходов бюджета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выполнение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 полном объёме утверждённых годовых назначений по доходам бюджета </a:t>
            </a:r>
          </a:p>
          <a:p>
            <a:pPr indent="450850" algn="ctr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Курского района Курской области и бюджетов поселений Курского района Курской области.</a:t>
            </a:r>
          </a:p>
        </p:txBody>
      </p:sp>
      <p:sp>
        <p:nvSpPr>
          <p:cNvPr id="18" name="AutoShape 11"/>
          <p:cNvSpPr>
            <a:spLocks noChangeArrowheads="1"/>
          </p:cNvSpPr>
          <p:nvPr/>
        </p:nvSpPr>
        <p:spPr bwMode="auto">
          <a:xfrm>
            <a:off x="381000" y="5308670"/>
            <a:ext cx="8534400" cy="578023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Проведение первичной оценки эффективности налоговых расходов на этапе разработки проектов решений,</a:t>
            </a:r>
          </a:p>
          <a:p>
            <a:pPr algn="ctr" eaLnBrk="1" hangingPunct="1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устанавливающих соответствующие льготы и преференции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714565" y="6400988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15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339592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4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15365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28678" name="AutoShape 11"/>
          <p:cNvSpPr>
            <a:spLocks noChangeArrowheads="1"/>
          </p:cNvSpPr>
          <p:nvPr/>
        </p:nvSpPr>
        <p:spPr bwMode="auto">
          <a:xfrm>
            <a:off x="152400" y="1219200"/>
            <a:ext cx="8839200" cy="5334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Обеспечение долгосрочной сбалансированности и устойчивости бюджетной системы как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базового принципа ответственной бюджетной политики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79" name="AutoShape 11"/>
          <p:cNvSpPr>
            <a:spLocks noChangeArrowheads="1"/>
          </p:cNvSpPr>
          <p:nvPr/>
        </p:nvSpPr>
        <p:spPr bwMode="auto">
          <a:xfrm>
            <a:off x="152400" y="1828800"/>
            <a:ext cx="8839200" cy="519113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Стратегическая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приоритизация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расходов бюджета на реализацию национальных целей,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определенных в указах Президента Российской Федерации от 7 мая 2018 года № 204 и от 21 июля 2020 года № 474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8" name="AutoShape 11"/>
          <p:cNvSpPr>
            <a:spLocks noChangeArrowheads="1"/>
          </p:cNvSpPr>
          <p:nvPr/>
        </p:nvSpPr>
        <p:spPr bwMode="auto">
          <a:xfrm>
            <a:off x="152400" y="304800"/>
            <a:ext cx="8763000" cy="8382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000" b="1">
                <a:solidFill>
                  <a:schemeClr val="tx2"/>
                </a:solidFill>
                <a:latin typeface="Times New Roman" panose="02020603050405020304" pitchFamily="18" charset="0"/>
              </a:rPr>
              <a:t>Основные задачи бюджетной политики</a:t>
            </a:r>
            <a:r>
              <a:rPr lang="ru-RU" altLang="ru-RU" sz="2500" b="1">
                <a:solidFill>
                  <a:schemeClr val="tx2"/>
                </a:solidFill>
              </a:rPr>
              <a:t> </a:t>
            </a:r>
          </a:p>
        </p:txBody>
      </p:sp>
      <p:sp>
        <p:nvSpPr>
          <p:cNvPr id="28681" name="AutoShape 11"/>
          <p:cNvSpPr>
            <a:spLocks noChangeArrowheads="1"/>
          </p:cNvSpPr>
          <p:nvPr/>
        </p:nvSpPr>
        <p:spPr bwMode="auto">
          <a:xfrm>
            <a:off x="172825" y="2412690"/>
            <a:ext cx="8763000" cy="5461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мероприятий, направленных на повышение качества планирования и эффективности реализации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муниципальных программ Курского района Курской области исходя из ожидаемых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результатов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682" name="AutoShape 11"/>
          <p:cNvSpPr>
            <a:spLocks noChangeArrowheads="1"/>
          </p:cNvSpPr>
          <p:nvPr/>
        </p:nvSpPr>
        <p:spPr bwMode="auto">
          <a:xfrm>
            <a:off x="152400" y="4139684"/>
            <a:ext cx="8763000" cy="500803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Финансовое обеспечение принятых расходных обязательств с учетом проведения  мероприятий по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их оптимизации, сокращению неэффективных расходов бюджета Курского района Курской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 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684" name="AutoShape 11"/>
          <p:cNvSpPr>
            <a:spLocks noChangeArrowheads="1"/>
          </p:cNvSpPr>
          <p:nvPr/>
        </p:nvSpPr>
        <p:spPr bwMode="auto">
          <a:xfrm>
            <a:off x="152400" y="3023229"/>
            <a:ext cx="8763000" cy="519751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Соблюдение условий соглашений, заключенных Администрацией Курского района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Курской области с комитетом финансов Курской области</a:t>
            </a:r>
            <a:endParaRPr lang="ru-RU" sz="1400" b="1" dirty="0">
              <a:solidFill>
                <a:srgbClr val="1484E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85" name="AutoShape 11"/>
          <p:cNvSpPr>
            <a:spLocks noChangeArrowheads="1"/>
          </p:cNvSpPr>
          <p:nvPr/>
        </p:nvSpPr>
        <p:spPr bwMode="auto">
          <a:xfrm>
            <a:off x="152400" y="3605533"/>
            <a:ext cx="87630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Реализация мер по повышению эффективности использования бюджетных средств, в том числе путем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выполнения мероприятий по оздоровлению муниципальных финансов Курского района Курской области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86" name="AutoShape 11"/>
          <p:cNvSpPr>
            <a:spLocks noChangeArrowheads="1"/>
          </p:cNvSpPr>
          <p:nvPr/>
        </p:nvSpPr>
        <p:spPr bwMode="auto">
          <a:xfrm>
            <a:off x="135118" y="5695950"/>
            <a:ext cx="8763000" cy="5334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Продолжение работы по совершенствованию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государственной социальной поддержки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граждан на основе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применения единых подходов к определению принципа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нуждаемости и адресности</a:t>
            </a:r>
            <a:endParaRPr lang="ru-RU" sz="1400" b="1" dirty="0">
              <a:solidFill>
                <a:srgbClr val="1484E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89" name="AutoShape 29"/>
          <p:cNvSpPr>
            <a:spLocks noChangeArrowheads="1"/>
          </p:cNvSpPr>
          <p:nvPr/>
        </p:nvSpPr>
        <p:spPr bwMode="auto">
          <a:xfrm rot="19044359">
            <a:off x="7759700" y="6134100"/>
            <a:ext cx="684213" cy="533400"/>
          </a:xfrm>
          <a:prstGeom prst="downArrow">
            <a:avLst>
              <a:gd name="adj1" fmla="val 50000"/>
              <a:gd name="adj2" fmla="val 3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17" name="AutoShape 11"/>
          <p:cNvSpPr>
            <a:spLocks noChangeArrowheads="1"/>
          </p:cNvSpPr>
          <p:nvPr/>
        </p:nvSpPr>
        <p:spPr bwMode="auto">
          <a:xfrm>
            <a:off x="138260" y="4700267"/>
            <a:ext cx="8763000" cy="5334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Недопущение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установления и исполнения расходных обязательств, не относящихся к полномочиям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органов местного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самоуправления, а также не обеспеченных источниками финансирования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AutoShape 11"/>
          <p:cNvSpPr>
            <a:spLocks noChangeArrowheads="1"/>
          </p:cNvSpPr>
          <p:nvPr/>
        </p:nvSpPr>
        <p:spPr bwMode="auto">
          <a:xfrm>
            <a:off x="135118" y="5312535"/>
            <a:ext cx="8763000" cy="323833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оценки имеющихся ресурсов, необходимых для реализации инфраструктурных проектов</a:t>
            </a:r>
            <a:endParaRPr lang="ru-RU" sz="1400" b="1" dirty="0">
              <a:solidFill>
                <a:srgbClr val="1484E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764518" y="6311344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16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739306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8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16389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28679" name="AutoShape 11"/>
          <p:cNvSpPr>
            <a:spLocks noChangeArrowheads="1"/>
          </p:cNvSpPr>
          <p:nvPr/>
        </p:nvSpPr>
        <p:spPr bwMode="auto">
          <a:xfrm>
            <a:off x="152400" y="1358106"/>
            <a:ext cx="8839200" cy="417513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Строгое соблюдение бюджетно-финансовой дисциплины всеми главными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распорядителями и получателями бюджетных средств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92" name="AutoShape 11"/>
          <p:cNvSpPr>
            <a:spLocks noChangeArrowheads="1"/>
          </p:cNvSpPr>
          <p:nvPr/>
        </p:nvSpPr>
        <p:spPr bwMode="auto">
          <a:xfrm>
            <a:off x="152400" y="304800"/>
            <a:ext cx="8763000" cy="8382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ru-RU" altLang="ru-RU" sz="30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Основные </a:t>
            </a:r>
            <a:r>
              <a:rPr lang="ru-RU" altLang="ru-RU" sz="30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задачи </a:t>
            </a:r>
            <a:r>
              <a:rPr lang="ru-RU" altLang="ru-RU" sz="30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бюджетной политики</a:t>
            </a:r>
            <a:r>
              <a:rPr lang="ru-RU" altLang="ru-RU" sz="2500" b="1" dirty="0">
                <a:solidFill>
                  <a:schemeClr val="tx2"/>
                </a:solidFill>
              </a:rPr>
              <a:t> </a:t>
            </a:r>
          </a:p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ru-RU" altLang="ru-RU" sz="1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(продолжение)</a:t>
            </a:r>
          </a:p>
        </p:txBody>
      </p:sp>
      <p:sp>
        <p:nvSpPr>
          <p:cNvPr id="28681" name="AutoShape 11"/>
          <p:cNvSpPr>
            <a:spLocks noChangeArrowheads="1"/>
          </p:cNvSpPr>
          <p:nvPr/>
        </p:nvSpPr>
        <p:spPr bwMode="auto">
          <a:xfrm>
            <a:off x="114300" y="1851819"/>
            <a:ext cx="8839200" cy="230188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Осуществление анализа деятельности казенных, бюджетных учреждений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82" name="AutoShape 11"/>
          <p:cNvSpPr>
            <a:spLocks noChangeArrowheads="1"/>
          </p:cNvSpPr>
          <p:nvPr/>
        </p:nvSpPr>
        <p:spPr bwMode="auto">
          <a:xfrm>
            <a:off x="123825" y="3059113"/>
            <a:ext cx="8877300" cy="64135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Продолжение реализации мероприятий по централизации бюджетного (бухгалтерского) учета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органов местного самоуправления и их подведомственных учреждений,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включая процессы технологической цифровизации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84" name="AutoShape 11"/>
          <p:cNvSpPr>
            <a:spLocks noChangeArrowheads="1"/>
          </p:cNvSpPr>
          <p:nvPr/>
        </p:nvSpPr>
        <p:spPr bwMode="auto">
          <a:xfrm>
            <a:off x="141795" y="2120106"/>
            <a:ext cx="8773605" cy="418307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Недопущение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возникновения просроченной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кредиторской задолженности по заработной плате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социальным выплатам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85" name="AutoShape 11"/>
          <p:cNvSpPr>
            <a:spLocks noChangeArrowheads="1"/>
          </p:cNvSpPr>
          <p:nvPr/>
        </p:nvSpPr>
        <p:spPr bwMode="auto">
          <a:xfrm>
            <a:off x="152400" y="2595563"/>
            <a:ext cx="8839200" cy="4064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Совершенствование внутреннего муниципального финансового контроля в сфере бюджетных правоотношений,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овышение эффективности внутреннего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финансового контроля и внутреннего финансового аудита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AutoShape 11"/>
          <p:cNvSpPr>
            <a:spLocks noChangeArrowheads="1"/>
          </p:cNvSpPr>
          <p:nvPr/>
        </p:nvSpPr>
        <p:spPr bwMode="auto">
          <a:xfrm>
            <a:off x="123825" y="3765550"/>
            <a:ext cx="8839200" cy="42545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результативности предоставления субсидий юридическим лицам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посредством мониторинга достижения показателей результативности их предоставления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AutoShape 11"/>
          <p:cNvSpPr>
            <a:spLocks noChangeArrowheads="1"/>
          </p:cNvSpPr>
          <p:nvPr/>
        </p:nvSpPr>
        <p:spPr bwMode="auto">
          <a:xfrm>
            <a:off x="142875" y="4256088"/>
            <a:ext cx="8839200" cy="447675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Совершенствование межбюджетных отношений, повышение прозрачности,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эффективности предоставления и распределения межбюджетных трансфертов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AutoShape 11"/>
          <p:cNvSpPr>
            <a:spLocks noChangeArrowheads="1"/>
          </p:cNvSpPr>
          <p:nvPr/>
        </p:nvSpPr>
        <p:spPr bwMode="auto">
          <a:xfrm>
            <a:off x="152400" y="4768850"/>
            <a:ext cx="8848725" cy="62865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Продолжение реализации практики инициативного бюджетирования в Курской области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целях вовлечения граждан в решение первоочередных проблем местного значения и повышения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уровня доверия к власти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AutoShape 11"/>
          <p:cNvSpPr>
            <a:spLocks noChangeArrowheads="1"/>
          </p:cNvSpPr>
          <p:nvPr/>
        </p:nvSpPr>
        <p:spPr bwMode="auto">
          <a:xfrm>
            <a:off x="152400" y="5480050"/>
            <a:ext cx="8848725" cy="46355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открытости и прозрачности бюджетного процесса, доступности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информации о муниципальных финансах Курского района Курской области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AutoShape 11"/>
          <p:cNvSpPr>
            <a:spLocks noChangeArrowheads="1"/>
          </p:cNvSpPr>
          <p:nvPr/>
        </p:nvSpPr>
        <p:spPr bwMode="auto">
          <a:xfrm>
            <a:off x="152400" y="6026150"/>
            <a:ext cx="8848725" cy="46355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мероприятий, направленных на повышение уровня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финансовой (бюджетной) грамотности населения Курского района Курской области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781800" y="6477397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17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43782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2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17413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14" name="AutoShape 11"/>
          <p:cNvSpPr>
            <a:spLocks noChangeArrowheads="1"/>
          </p:cNvSpPr>
          <p:nvPr/>
        </p:nvSpPr>
        <p:spPr bwMode="auto">
          <a:xfrm>
            <a:off x="381000" y="762000"/>
            <a:ext cx="8382000" cy="10668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профицит, дефицит бюджета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altLang="ru-RU" sz="25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сбалансированный бюджет?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5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617" name="AutoShape 23"/>
          <p:cNvSpPr>
            <a:spLocks noChangeArrowheads="1"/>
          </p:cNvSpPr>
          <p:nvPr/>
        </p:nvSpPr>
        <p:spPr bwMode="auto">
          <a:xfrm>
            <a:off x="228600" y="4787900"/>
            <a:ext cx="2895600" cy="1600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63500" cap="rnd">
            <a:noFill/>
            <a:prstDash val="sysDot"/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endParaRPr lang="ru-RU" b="1" dirty="0">
              <a:latin typeface="Arial" charset="0"/>
            </a:endParaRPr>
          </a:p>
          <a:p>
            <a:pPr algn="ctr">
              <a:defRPr/>
            </a:pPr>
            <a:r>
              <a:rPr lang="ru-RU" sz="1900" b="1" dirty="0">
                <a:latin typeface="Times New Roman" pitchFamily="18" charset="0"/>
              </a:rPr>
              <a:t>Превышение доходов </a:t>
            </a:r>
          </a:p>
          <a:p>
            <a:pPr algn="ctr">
              <a:defRPr/>
            </a:pPr>
            <a:r>
              <a:rPr lang="ru-RU" sz="1900" b="1" dirty="0">
                <a:latin typeface="Times New Roman" pitchFamily="18" charset="0"/>
              </a:rPr>
              <a:t>над расходами </a:t>
            </a:r>
          </a:p>
          <a:p>
            <a:pPr algn="ctr">
              <a:defRPr/>
            </a:pPr>
            <a:r>
              <a:rPr lang="ru-RU" sz="1900" b="1" dirty="0">
                <a:latin typeface="Times New Roman" pitchFamily="18" charset="0"/>
              </a:rPr>
              <a:t>(положительный </a:t>
            </a:r>
          </a:p>
          <a:p>
            <a:pPr algn="ctr">
              <a:defRPr/>
            </a:pPr>
            <a:r>
              <a:rPr lang="ru-RU" sz="1900" b="1" dirty="0">
                <a:latin typeface="Times New Roman" pitchFamily="18" charset="0"/>
              </a:rPr>
              <a:t>остаток </a:t>
            </a:r>
          </a:p>
          <a:p>
            <a:pPr algn="ctr">
              <a:defRPr/>
            </a:pPr>
            <a:r>
              <a:rPr lang="ru-RU" sz="1900" b="1" dirty="0">
                <a:latin typeface="Times New Roman" pitchFamily="18" charset="0"/>
              </a:rPr>
              <a:t>бюджета)</a:t>
            </a:r>
          </a:p>
          <a:p>
            <a:pPr algn="ctr">
              <a:defRPr/>
            </a:pPr>
            <a:endParaRPr lang="ru-RU" sz="1900" dirty="0">
              <a:latin typeface="Times New Roman" pitchFamily="18" charset="0"/>
            </a:endParaRPr>
          </a:p>
        </p:txBody>
      </p:sp>
      <p:sp>
        <p:nvSpPr>
          <p:cNvPr id="25618" name="AutoShape 21"/>
          <p:cNvSpPr>
            <a:spLocks noChangeArrowheads="1"/>
          </p:cNvSpPr>
          <p:nvPr/>
        </p:nvSpPr>
        <p:spPr bwMode="auto">
          <a:xfrm>
            <a:off x="6248400" y="4797425"/>
            <a:ext cx="2743200" cy="15240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63500" cap="rnd">
            <a:noFill/>
            <a:prstDash val="sysDot"/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endParaRPr lang="ru-RU" b="1" dirty="0">
              <a:latin typeface="Arial" charset="0"/>
            </a:endParaRPr>
          </a:p>
          <a:p>
            <a:pPr algn="ctr">
              <a:defRPr/>
            </a:pPr>
            <a:r>
              <a:rPr lang="ru-RU" sz="1900" b="1" dirty="0">
                <a:latin typeface="Times New Roman" pitchFamily="18" charset="0"/>
              </a:rPr>
              <a:t>Расходная часть </a:t>
            </a:r>
          </a:p>
          <a:p>
            <a:pPr algn="ctr">
              <a:defRPr/>
            </a:pPr>
            <a:r>
              <a:rPr lang="ru-RU" sz="1900" b="1" dirty="0">
                <a:latin typeface="Times New Roman" pitchFamily="18" charset="0"/>
              </a:rPr>
              <a:t>бюджета превышает </a:t>
            </a:r>
          </a:p>
          <a:p>
            <a:pPr algn="ctr">
              <a:defRPr/>
            </a:pPr>
            <a:r>
              <a:rPr lang="ru-RU" sz="1900" b="1" dirty="0">
                <a:latin typeface="Times New Roman" pitchFamily="18" charset="0"/>
              </a:rPr>
              <a:t>доходную </a:t>
            </a:r>
          </a:p>
          <a:p>
            <a:pPr algn="ctr">
              <a:defRPr/>
            </a:pPr>
            <a:r>
              <a:rPr lang="ru-RU" sz="1900" b="1" dirty="0">
                <a:latin typeface="Times New Roman" pitchFamily="18" charset="0"/>
              </a:rPr>
              <a:t>(отрицательный </a:t>
            </a:r>
          </a:p>
          <a:p>
            <a:pPr algn="ctr">
              <a:defRPr/>
            </a:pPr>
            <a:r>
              <a:rPr lang="ru-RU" sz="1900" b="1" dirty="0">
                <a:latin typeface="Times New Roman" pitchFamily="18" charset="0"/>
              </a:rPr>
              <a:t>остаток бюджета)</a:t>
            </a:r>
          </a:p>
          <a:p>
            <a:pPr algn="ctr">
              <a:defRPr/>
            </a:pPr>
            <a:endParaRPr lang="ru-RU" sz="1900" dirty="0">
              <a:latin typeface="Times New Roman" pitchFamily="18" charset="0"/>
            </a:endParaRPr>
          </a:p>
        </p:txBody>
      </p:sp>
      <p:sp>
        <p:nvSpPr>
          <p:cNvPr id="17417" name="AutoShape 21"/>
          <p:cNvSpPr>
            <a:spLocks noChangeArrowheads="1"/>
          </p:cNvSpPr>
          <p:nvPr/>
        </p:nvSpPr>
        <p:spPr bwMode="auto">
          <a:xfrm>
            <a:off x="381000" y="2438400"/>
            <a:ext cx="2667000" cy="1600200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ru-RU" altLang="ru-RU" sz="1800" b="1" dirty="0"/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500" b="1" u="sng" dirty="0" smtClean="0">
                <a:latin typeface="Times New Roman" panose="02020603050405020304" pitchFamily="18" charset="0"/>
              </a:rPr>
              <a:t>ПРОФИЦИТНЫЙ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500" b="1" u="sng" dirty="0" smtClean="0">
                <a:latin typeface="Times New Roman" panose="02020603050405020304" pitchFamily="18" charset="0"/>
              </a:rPr>
              <a:t>БЮДЖЕТ</a:t>
            </a:r>
            <a:endParaRPr lang="ru-RU" altLang="ru-RU" sz="2500" b="1" u="sng" dirty="0">
              <a:latin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1900" b="1" dirty="0">
              <a:latin typeface="Times New Roman" panose="02020603050405020304" pitchFamily="18" charset="0"/>
            </a:endParaRPr>
          </a:p>
        </p:txBody>
      </p:sp>
      <p:sp>
        <p:nvSpPr>
          <p:cNvPr id="17418" name="AutoShape 21"/>
          <p:cNvSpPr>
            <a:spLocks noChangeArrowheads="1"/>
          </p:cNvSpPr>
          <p:nvPr/>
        </p:nvSpPr>
        <p:spPr bwMode="auto">
          <a:xfrm>
            <a:off x="6705600" y="2857500"/>
            <a:ext cx="2133600" cy="1143000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500" b="1" u="sng" dirty="0" smtClean="0">
                <a:latin typeface="Times New Roman" panose="02020603050405020304" pitchFamily="18" charset="0"/>
              </a:rPr>
              <a:t>ДЕФИЦИТНЫЙ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500" b="1" u="sng" dirty="0" smtClean="0">
                <a:latin typeface="Times New Roman" panose="02020603050405020304" pitchFamily="18" charset="0"/>
              </a:rPr>
              <a:t>БЮДЖЕТ</a:t>
            </a:r>
            <a:endParaRPr lang="ru-RU" altLang="ru-RU" sz="2500" b="1" u="sng" dirty="0">
              <a:latin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1900" dirty="0">
              <a:latin typeface="Times New Roman" panose="02020603050405020304" pitchFamily="18" charset="0"/>
            </a:endParaRPr>
          </a:p>
        </p:txBody>
      </p:sp>
      <p:sp>
        <p:nvSpPr>
          <p:cNvPr id="30731" name="AutoShape 29"/>
          <p:cNvSpPr>
            <a:spLocks noChangeArrowheads="1"/>
          </p:cNvSpPr>
          <p:nvPr/>
        </p:nvSpPr>
        <p:spPr bwMode="auto">
          <a:xfrm>
            <a:off x="1143000" y="3733800"/>
            <a:ext cx="914400" cy="990600"/>
          </a:xfrm>
          <a:prstGeom prst="downArrow">
            <a:avLst>
              <a:gd name="adj1" fmla="val 50000"/>
              <a:gd name="adj2" fmla="val 34998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30732" name="AutoShape 29"/>
          <p:cNvSpPr>
            <a:spLocks noChangeArrowheads="1"/>
          </p:cNvSpPr>
          <p:nvPr/>
        </p:nvSpPr>
        <p:spPr bwMode="auto">
          <a:xfrm>
            <a:off x="7239000" y="3733800"/>
            <a:ext cx="838200" cy="990600"/>
          </a:xfrm>
          <a:prstGeom prst="downArrow">
            <a:avLst>
              <a:gd name="adj1" fmla="val 50000"/>
              <a:gd name="adj2" fmla="val 3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17421" name="AutoShape 21"/>
          <p:cNvSpPr>
            <a:spLocks noChangeArrowheads="1"/>
          </p:cNvSpPr>
          <p:nvPr/>
        </p:nvSpPr>
        <p:spPr bwMode="auto">
          <a:xfrm>
            <a:off x="3059130" y="1759806"/>
            <a:ext cx="3352800" cy="1143000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ru-RU" altLang="ru-RU" sz="1800" b="1" dirty="0"/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500" b="1" u="sng" dirty="0" smtClean="0">
                <a:latin typeface="Times New Roman" panose="02020603050405020304" pitchFamily="18" charset="0"/>
              </a:rPr>
              <a:t>СБАЛАНСИРОВАННЫЙ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500" b="1" u="sng" dirty="0" smtClean="0">
                <a:latin typeface="Times New Roman" panose="02020603050405020304" pitchFamily="18" charset="0"/>
              </a:rPr>
              <a:t>БЮДЖЕТ</a:t>
            </a:r>
            <a:endParaRPr lang="ru-RU" altLang="ru-RU" sz="2500" b="1" u="sng" dirty="0">
              <a:latin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1900" dirty="0">
              <a:latin typeface="Times New Roman" panose="02020603050405020304" pitchFamily="18" charset="0"/>
            </a:endParaRPr>
          </a:p>
        </p:txBody>
      </p:sp>
      <p:sp>
        <p:nvSpPr>
          <p:cNvPr id="25624" name="AutoShape 23"/>
          <p:cNvSpPr>
            <a:spLocks noChangeArrowheads="1"/>
          </p:cNvSpPr>
          <p:nvPr/>
        </p:nvSpPr>
        <p:spPr bwMode="auto">
          <a:xfrm>
            <a:off x="3505200" y="4797425"/>
            <a:ext cx="2438400" cy="15240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63500" cap="rnd">
            <a:noFill/>
            <a:prstDash val="sysDot"/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endParaRPr lang="ru-RU" b="1" dirty="0">
              <a:latin typeface="Arial" charset="0"/>
            </a:endParaRPr>
          </a:p>
          <a:p>
            <a:pPr algn="ctr">
              <a:defRPr/>
            </a:pPr>
            <a:r>
              <a:rPr lang="ru-RU" sz="1900" b="1" dirty="0" smtClean="0">
                <a:latin typeface="Times New Roman" pitchFamily="18" charset="0"/>
              </a:rPr>
              <a:t>Расходы бюджета </a:t>
            </a:r>
            <a:endParaRPr lang="ru-RU" sz="1900" b="1" dirty="0">
              <a:latin typeface="Times New Roman" pitchFamily="18" charset="0"/>
            </a:endParaRPr>
          </a:p>
          <a:p>
            <a:pPr algn="ctr">
              <a:defRPr/>
            </a:pPr>
            <a:r>
              <a:rPr lang="ru-RU" sz="1900" b="1" dirty="0">
                <a:latin typeface="Times New Roman" pitchFamily="18" charset="0"/>
              </a:rPr>
              <a:t>равны </a:t>
            </a:r>
          </a:p>
          <a:p>
            <a:pPr algn="ctr">
              <a:defRPr/>
            </a:pPr>
            <a:r>
              <a:rPr lang="ru-RU" sz="1900" b="1" dirty="0">
                <a:latin typeface="Times New Roman" pitchFamily="18" charset="0"/>
              </a:rPr>
              <a:t>д</a:t>
            </a:r>
            <a:r>
              <a:rPr lang="ru-RU" sz="1900" b="1" dirty="0" smtClean="0">
                <a:latin typeface="Times New Roman" pitchFamily="18" charset="0"/>
              </a:rPr>
              <a:t>оходам бюджета</a:t>
            </a:r>
            <a:endParaRPr lang="ru-RU" sz="1900" b="1" dirty="0">
              <a:latin typeface="Times New Roman" pitchFamily="18" charset="0"/>
            </a:endParaRPr>
          </a:p>
          <a:p>
            <a:pPr algn="ctr">
              <a:defRPr/>
            </a:pPr>
            <a:endParaRPr lang="ru-RU" sz="1900" dirty="0">
              <a:latin typeface="Times New Roman" pitchFamily="18" charset="0"/>
            </a:endParaRPr>
          </a:p>
        </p:txBody>
      </p:sp>
      <p:sp>
        <p:nvSpPr>
          <p:cNvPr id="30735" name="AutoShape 29"/>
          <p:cNvSpPr>
            <a:spLocks noChangeArrowheads="1"/>
          </p:cNvSpPr>
          <p:nvPr/>
        </p:nvSpPr>
        <p:spPr bwMode="auto">
          <a:xfrm>
            <a:off x="4267200" y="2819400"/>
            <a:ext cx="914400" cy="1907212"/>
          </a:xfrm>
          <a:prstGeom prst="downArrow">
            <a:avLst>
              <a:gd name="adj1" fmla="val 50000"/>
              <a:gd name="adj2" fmla="val 54167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705600" y="6360552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18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437011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5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240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6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33797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33798" name="AutoShape 11"/>
          <p:cNvSpPr>
            <a:spLocks noChangeArrowheads="1"/>
          </p:cNvSpPr>
          <p:nvPr/>
        </p:nvSpPr>
        <p:spPr bwMode="auto">
          <a:xfrm>
            <a:off x="304800" y="304800"/>
            <a:ext cx="8382000" cy="15240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Какой бюджет Курского района Курской области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планируется в 2023 – 2025 годах?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(основные </a:t>
            </a:r>
            <a:r>
              <a:rPr lang="ru-RU" altLang="ru-RU" sz="25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параметры проекта </a:t>
            </a:r>
            <a:r>
              <a:rPr lang="ru-RU" altLang="ru-RU" sz="25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бюджета)</a:t>
            </a:r>
            <a:endParaRPr lang="ru-RU" altLang="ru-RU" sz="25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039" name="AutoShape 11"/>
          <p:cNvSpPr>
            <a:spLocks noChangeArrowheads="1"/>
          </p:cNvSpPr>
          <p:nvPr/>
        </p:nvSpPr>
        <p:spPr bwMode="auto">
          <a:xfrm>
            <a:off x="304800" y="2209800"/>
            <a:ext cx="2362200" cy="12954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endParaRPr lang="ru-RU" b="1" dirty="0">
              <a:solidFill>
                <a:schemeClr val="tx2"/>
              </a:solidFill>
              <a:latin typeface="Arial" charset="0"/>
            </a:endParaRPr>
          </a:p>
          <a:p>
            <a:pPr algn="ctr" eaLnBrk="1" hangingPunct="1">
              <a:defRPr/>
            </a:pPr>
            <a:r>
              <a:rPr lang="ru-RU" b="1" dirty="0" smtClean="0">
                <a:solidFill>
                  <a:schemeClr val="tx2"/>
                </a:solidFill>
                <a:latin typeface="Arial" charset="0"/>
              </a:rPr>
              <a:t>202</a:t>
            </a:r>
            <a:r>
              <a:rPr lang="en-US" b="1" dirty="0" smtClean="0">
                <a:solidFill>
                  <a:schemeClr val="tx2"/>
                </a:solidFill>
                <a:latin typeface="Arial" charset="0"/>
              </a:rPr>
              <a:t>3</a:t>
            </a:r>
            <a:r>
              <a:rPr lang="ru-RU" b="1" dirty="0" smtClean="0">
                <a:solidFill>
                  <a:schemeClr val="tx2"/>
                </a:solidFill>
                <a:latin typeface="Arial" charset="0"/>
              </a:rPr>
              <a:t> </a:t>
            </a:r>
            <a:r>
              <a:rPr lang="ru-RU" b="1" dirty="0">
                <a:solidFill>
                  <a:schemeClr val="tx2"/>
                </a:solidFill>
                <a:latin typeface="Arial" charset="0"/>
              </a:rPr>
              <a:t>г. </a:t>
            </a:r>
          </a:p>
          <a:p>
            <a:pPr algn="ctr" eaLnBrk="1" hangingPunct="1">
              <a:defRPr/>
            </a:pPr>
            <a:r>
              <a:rPr lang="ru-RU" dirty="0">
                <a:solidFill>
                  <a:schemeClr val="tx2"/>
                </a:solidFill>
                <a:latin typeface="Arial" charset="0"/>
              </a:rPr>
              <a:t>дефицитный </a:t>
            </a:r>
          </a:p>
          <a:p>
            <a:pPr algn="ctr" eaLnBrk="1" hangingPunct="1">
              <a:defRPr/>
            </a:pPr>
            <a:r>
              <a:rPr lang="ru-RU" dirty="0">
                <a:solidFill>
                  <a:schemeClr val="tx2"/>
                </a:solidFill>
                <a:latin typeface="Arial" charset="0"/>
              </a:rPr>
              <a:t>бюджет</a:t>
            </a:r>
          </a:p>
          <a:p>
            <a:pPr algn="ctr" eaLnBrk="1" hangingPunct="1">
              <a:defRPr/>
            </a:pPr>
            <a:endParaRPr lang="ru-RU" sz="2000" dirty="0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44040" name="AutoShape 11"/>
          <p:cNvSpPr>
            <a:spLocks noChangeArrowheads="1"/>
          </p:cNvSpPr>
          <p:nvPr/>
        </p:nvSpPr>
        <p:spPr bwMode="auto">
          <a:xfrm>
            <a:off x="3581400" y="2286000"/>
            <a:ext cx="1981200" cy="12954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b="1" dirty="0">
                <a:solidFill>
                  <a:schemeClr val="tx2"/>
                </a:solidFill>
                <a:latin typeface="Arial" charset="0"/>
              </a:rPr>
              <a:t>Доходы </a:t>
            </a:r>
          </a:p>
          <a:p>
            <a:pPr algn="ctr" eaLnBrk="1" hangingPunct="1">
              <a:defRPr/>
            </a:pPr>
            <a:endParaRPr lang="ru-RU" b="1" dirty="0">
              <a:solidFill>
                <a:schemeClr val="tx2"/>
              </a:solidFill>
              <a:latin typeface="Arial" charset="0"/>
            </a:endParaRPr>
          </a:p>
          <a:p>
            <a:pPr algn="ctr" eaLnBrk="1" hangingPunct="1">
              <a:defRPr/>
            </a:pPr>
            <a:r>
              <a:rPr lang="ru-RU" dirty="0" smtClean="0">
                <a:latin typeface="Arial" charset="0"/>
              </a:rPr>
              <a:t>1 308 058 242,41</a:t>
            </a:r>
            <a:endParaRPr lang="ru-RU" dirty="0">
              <a:latin typeface="Arial" charset="0"/>
            </a:endParaRPr>
          </a:p>
          <a:p>
            <a:pPr algn="ctr" eaLnBrk="1" hangingPunct="1">
              <a:defRPr/>
            </a:pPr>
            <a:r>
              <a:rPr lang="ru-RU" dirty="0">
                <a:latin typeface="Arial" charset="0"/>
              </a:rPr>
              <a:t>руб. </a:t>
            </a:r>
            <a:r>
              <a:rPr lang="ru-RU" sz="2500" b="1" dirty="0">
                <a:solidFill>
                  <a:schemeClr val="tx2"/>
                </a:solidFill>
                <a:latin typeface="Arial" charset="0"/>
              </a:rPr>
              <a:t> </a:t>
            </a:r>
          </a:p>
        </p:txBody>
      </p:sp>
      <p:sp>
        <p:nvSpPr>
          <p:cNvPr id="33801" name="AutoShape 11"/>
          <p:cNvSpPr>
            <a:spLocks noChangeArrowheads="1"/>
          </p:cNvSpPr>
          <p:nvPr/>
        </p:nvSpPr>
        <p:spPr bwMode="auto">
          <a:xfrm>
            <a:off x="228600" y="3810000"/>
            <a:ext cx="2438400" cy="12954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 b="1" dirty="0">
              <a:solidFill>
                <a:schemeClr val="tx2"/>
              </a:solidFill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</a:rPr>
              <a:t>202</a:t>
            </a:r>
            <a:r>
              <a:rPr lang="en-US" altLang="ru-RU" sz="1800" b="1" dirty="0" smtClean="0">
                <a:solidFill>
                  <a:schemeClr val="tx2"/>
                </a:solidFill>
              </a:rPr>
              <a:t>4</a:t>
            </a:r>
            <a:r>
              <a:rPr lang="ru-RU" altLang="ru-RU" sz="1800" b="1" dirty="0" smtClean="0">
                <a:solidFill>
                  <a:schemeClr val="tx2"/>
                </a:solidFill>
              </a:rPr>
              <a:t> </a:t>
            </a:r>
            <a:r>
              <a:rPr lang="ru-RU" altLang="ru-RU" sz="1800" b="1" dirty="0">
                <a:solidFill>
                  <a:schemeClr val="tx2"/>
                </a:solidFill>
              </a:rPr>
              <a:t>г.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solidFill>
                  <a:schemeClr val="tx2"/>
                </a:solidFill>
              </a:rPr>
              <a:t>сбалансированный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solidFill>
                  <a:schemeClr val="tx2"/>
                </a:solidFill>
              </a:rPr>
              <a:t>бюджет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000" dirty="0">
              <a:solidFill>
                <a:schemeClr val="tx2"/>
              </a:solidFill>
            </a:endParaRPr>
          </a:p>
        </p:txBody>
      </p:sp>
      <p:sp>
        <p:nvSpPr>
          <p:cNvPr id="33802" name="AutoShape 11"/>
          <p:cNvSpPr>
            <a:spLocks noChangeArrowheads="1"/>
          </p:cNvSpPr>
          <p:nvPr/>
        </p:nvSpPr>
        <p:spPr bwMode="auto">
          <a:xfrm>
            <a:off x="228600" y="5410200"/>
            <a:ext cx="2438400" cy="1219200"/>
          </a:xfrm>
          <a:prstGeom prst="roundRect">
            <a:avLst>
              <a:gd name="adj" fmla="val 16667"/>
            </a:avLst>
          </a:prstGeom>
          <a:solidFill>
            <a:srgbClr val="B498B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 b="1" dirty="0">
              <a:solidFill>
                <a:schemeClr val="tx2"/>
              </a:solidFill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</a:rPr>
              <a:t>202</a:t>
            </a:r>
            <a:r>
              <a:rPr lang="en-US" altLang="ru-RU" sz="1800" b="1" dirty="0" smtClean="0">
                <a:solidFill>
                  <a:schemeClr val="tx2"/>
                </a:solidFill>
              </a:rPr>
              <a:t>5</a:t>
            </a:r>
            <a:r>
              <a:rPr lang="ru-RU" altLang="ru-RU" sz="1800" b="1" dirty="0" smtClean="0">
                <a:solidFill>
                  <a:schemeClr val="tx2"/>
                </a:solidFill>
              </a:rPr>
              <a:t> </a:t>
            </a:r>
            <a:r>
              <a:rPr lang="ru-RU" altLang="ru-RU" sz="1800" b="1" dirty="0">
                <a:solidFill>
                  <a:schemeClr val="tx2"/>
                </a:solidFill>
              </a:rPr>
              <a:t>г.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solidFill>
                  <a:schemeClr val="tx2"/>
                </a:solidFill>
              </a:rPr>
              <a:t>сбалансированный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solidFill>
                  <a:schemeClr val="tx2"/>
                </a:solidFill>
              </a:rPr>
              <a:t>бюджет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000" dirty="0">
              <a:solidFill>
                <a:schemeClr val="tx2"/>
              </a:solidFill>
            </a:endParaRPr>
          </a:p>
        </p:txBody>
      </p:sp>
      <p:sp>
        <p:nvSpPr>
          <p:cNvPr id="44043" name="AutoShape 11"/>
          <p:cNvSpPr>
            <a:spLocks noChangeArrowheads="1"/>
          </p:cNvSpPr>
          <p:nvPr/>
        </p:nvSpPr>
        <p:spPr bwMode="auto">
          <a:xfrm>
            <a:off x="6705600" y="2362200"/>
            <a:ext cx="1981200" cy="12954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b="1" dirty="0">
                <a:solidFill>
                  <a:schemeClr val="tx2"/>
                </a:solidFill>
                <a:latin typeface="Arial" charset="0"/>
              </a:rPr>
              <a:t>Расходы </a:t>
            </a:r>
          </a:p>
          <a:p>
            <a:pPr algn="ctr" eaLnBrk="1" hangingPunct="1">
              <a:defRPr/>
            </a:pPr>
            <a:endParaRPr lang="ru-RU" b="1" dirty="0">
              <a:solidFill>
                <a:schemeClr val="tx2"/>
              </a:solidFill>
              <a:latin typeface="Arial" charset="0"/>
            </a:endParaRPr>
          </a:p>
          <a:p>
            <a:pPr algn="ctr" eaLnBrk="1" hangingPunct="1">
              <a:defRPr/>
            </a:pPr>
            <a:r>
              <a:rPr lang="ru-RU" dirty="0" smtClean="0">
                <a:latin typeface="Arial" charset="0"/>
              </a:rPr>
              <a:t>1 344 133 997,41</a:t>
            </a:r>
            <a:endParaRPr lang="ru-RU" dirty="0">
              <a:latin typeface="Arial" charset="0"/>
            </a:endParaRPr>
          </a:p>
          <a:p>
            <a:pPr algn="ctr" eaLnBrk="1" hangingPunct="1">
              <a:defRPr/>
            </a:pPr>
            <a:r>
              <a:rPr lang="ru-RU" dirty="0">
                <a:latin typeface="Arial" charset="0"/>
              </a:rPr>
              <a:t>руб. </a:t>
            </a:r>
            <a:r>
              <a:rPr lang="ru-RU" sz="2500" b="1" dirty="0">
                <a:solidFill>
                  <a:schemeClr val="tx2"/>
                </a:solidFill>
                <a:latin typeface="Arial" charset="0"/>
              </a:rPr>
              <a:t> </a:t>
            </a:r>
          </a:p>
        </p:txBody>
      </p:sp>
      <p:sp>
        <p:nvSpPr>
          <p:cNvPr id="33804" name="Line 20"/>
          <p:cNvSpPr>
            <a:spLocks noChangeShapeType="1"/>
          </p:cNvSpPr>
          <p:nvPr/>
        </p:nvSpPr>
        <p:spPr bwMode="auto">
          <a:xfrm flipV="1">
            <a:off x="5791200" y="2667000"/>
            <a:ext cx="609600" cy="228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3805" name="Line 21"/>
          <p:cNvSpPr>
            <a:spLocks noChangeShapeType="1"/>
          </p:cNvSpPr>
          <p:nvPr/>
        </p:nvSpPr>
        <p:spPr bwMode="auto">
          <a:xfrm>
            <a:off x="5791200" y="2895600"/>
            <a:ext cx="609600" cy="21431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3806" name="AutoShape 11"/>
          <p:cNvSpPr>
            <a:spLocks noChangeArrowheads="1"/>
          </p:cNvSpPr>
          <p:nvPr/>
        </p:nvSpPr>
        <p:spPr bwMode="auto">
          <a:xfrm>
            <a:off x="3657600" y="3810000"/>
            <a:ext cx="1981200" cy="12954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chemeClr val="tx2"/>
                </a:solidFill>
              </a:rPr>
              <a:t>Доходы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 b="1" dirty="0" smtClean="0">
              <a:solidFill>
                <a:schemeClr val="tx2"/>
              </a:solidFill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 smtClean="0"/>
              <a:t>1 182 083 654,01</a:t>
            </a:r>
            <a:endParaRPr lang="ru-RU" altLang="ru-RU" sz="1800" dirty="0"/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/>
              <a:t>руб. </a:t>
            </a:r>
            <a:r>
              <a:rPr lang="ru-RU" altLang="ru-RU" sz="2500" b="1" dirty="0">
                <a:solidFill>
                  <a:schemeClr val="tx2"/>
                </a:solidFill>
              </a:rPr>
              <a:t> </a:t>
            </a:r>
          </a:p>
        </p:txBody>
      </p:sp>
      <p:sp>
        <p:nvSpPr>
          <p:cNvPr id="33807" name="AutoShape 11"/>
          <p:cNvSpPr>
            <a:spLocks noChangeArrowheads="1"/>
          </p:cNvSpPr>
          <p:nvPr/>
        </p:nvSpPr>
        <p:spPr bwMode="auto">
          <a:xfrm>
            <a:off x="6705600" y="3886200"/>
            <a:ext cx="1981200" cy="12954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chemeClr val="tx2"/>
                </a:solidFill>
              </a:rPr>
              <a:t>Расходы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 b="1" dirty="0">
              <a:solidFill>
                <a:schemeClr val="tx2"/>
              </a:solidFill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 smtClean="0"/>
              <a:t>1 182 083 654,01</a:t>
            </a:r>
            <a:endParaRPr lang="ru-RU" altLang="ru-RU" sz="1800" dirty="0"/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/>
              <a:t>руб. </a:t>
            </a:r>
            <a:r>
              <a:rPr lang="ru-RU" altLang="ru-RU" sz="2500" b="1" dirty="0">
                <a:solidFill>
                  <a:schemeClr val="tx2"/>
                </a:solidFill>
              </a:rPr>
              <a:t> </a:t>
            </a:r>
          </a:p>
        </p:txBody>
      </p:sp>
      <p:sp>
        <p:nvSpPr>
          <p:cNvPr id="33808" name="Line 24"/>
          <p:cNvSpPr>
            <a:spLocks noChangeShapeType="1"/>
          </p:cNvSpPr>
          <p:nvPr/>
        </p:nvSpPr>
        <p:spPr bwMode="auto">
          <a:xfrm>
            <a:off x="5867400" y="4343400"/>
            <a:ext cx="609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3809" name="Line 25"/>
          <p:cNvSpPr>
            <a:spLocks noChangeShapeType="1"/>
          </p:cNvSpPr>
          <p:nvPr/>
        </p:nvSpPr>
        <p:spPr bwMode="auto">
          <a:xfrm>
            <a:off x="5867400" y="4495800"/>
            <a:ext cx="609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3810" name="AutoShape 11"/>
          <p:cNvSpPr>
            <a:spLocks noChangeArrowheads="1"/>
          </p:cNvSpPr>
          <p:nvPr/>
        </p:nvSpPr>
        <p:spPr bwMode="auto">
          <a:xfrm>
            <a:off x="3657600" y="5410200"/>
            <a:ext cx="1981200" cy="1295400"/>
          </a:xfrm>
          <a:prstGeom prst="roundRect">
            <a:avLst>
              <a:gd name="adj" fmla="val 16667"/>
            </a:avLst>
          </a:prstGeom>
          <a:solidFill>
            <a:srgbClr val="B498B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chemeClr val="tx2"/>
                </a:solidFill>
              </a:rPr>
              <a:t>Доходы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 b="1" dirty="0">
              <a:solidFill>
                <a:schemeClr val="tx2"/>
              </a:solidFill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 smtClean="0"/>
              <a:t>1 203 152 398,61</a:t>
            </a:r>
            <a:endParaRPr lang="ru-RU" altLang="ru-RU" sz="1800" dirty="0"/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/>
              <a:t>руб. </a:t>
            </a:r>
            <a:r>
              <a:rPr lang="ru-RU" altLang="ru-RU" sz="2500" b="1" dirty="0">
                <a:solidFill>
                  <a:schemeClr val="tx2"/>
                </a:solidFill>
              </a:rPr>
              <a:t> </a:t>
            </a:r>
          </a:p>
        </p:txBody>
      </p:sp>
      <p:sp>
        <p:nvSpPr>
          <p:cNvPr id="33811" name="AutoShape 11"/>
          <p:cNvSpPr>
            <a:spLocks noChangeArrowheads="1"/>
          </p:cNvSpPr>
          <p:nvPr/>
        </p:nvSpPr>
        <p:spPr bwMode="auto">
          <a:xfrm>
            <a:off x="6705600" y="5410200"/>
            <a:ext cx="1981200" cy="1295400"/>
          </a:xfrm>
          <a:prstGeom prst="roundRect">
            <a:avLst>
              <a:gd name="adj" fmla="val 16667"/>
            </a:avLst>
          </a:prstGeom>
          <a:solidFill>
            <a:srgbClr val="B498B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chemeClr val="tx2"/>
                </a:solidFill>
              </a:rPr>
              <a:t>Расходы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 b="1" dirty="0">
              <a:solidFill>
                <a:schemeClr val="tx2"/>
              </a:solidFill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 smtClean="0"/>
              <a:t>1 203 152 398,61</a:t>
            </a:r>
            <a:endParaRPr lang="ru-RU" altLang="ru-RU" sz="1800" dirty="0"/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/>
              <a:t>руб. </a:t>
            </a:r>
            <a:r>
              <a:rPr lang="ru-RU" altLang="ru-RU" sz="2500" b="1" dirty="0">
                <a:solidFill>
                  <a:schemeClr val="tx2"/>
                </a:solidFill>
              </a:rPr>
              <a:t> </a:t>
            </a:r>
          </a:p>
        </p:txBody>
      </p:sp>
      <p:sp>
        <p:nvSpPr>
          <p:cNvPr id="33812" name="Line 28"/>
          <p:cNvSpPr>
            <a:spLocks noChangeShapeType="1"/>
          </p:cNvSpPr>
          <p:nvPr/>
        </p:nvSpPr>
        <p:spPr bwMode="auto">
          <a:xfrm>
            <a:off x="5867400" y="5943600"/>
            <a:ext cx="609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3813" name="Line 29"/>
          <p:cNvSpPr>
            <a:spLocks noChangeShapeType="1"/>
          </p:cNvSpPr>
          <p:nvPr/>
        </p:nvSpPr>
        <p:spPr bwMode="auto">
          <a:xfrm>
            <a:off x="5867400" y="6096000"/>
            <a:ext cx="609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44054" name="AutoShape 37"/>
          <p:cNvSpPr>
            <a:spLocks noChangeArrowheads="1"/>
          </p:cNvSpPr>
          <p:nvPr/>
        </p:nvSpPr>
        <p:spPr bwMode="auto">
          <a:xfrm>
            <a:off x="2819400" y="2667000"/>
            <a:ext cx="685800" cy="457200"/>
          </a:xfrm>
          <a:prstGeom prst="rightArrow">
            <a:avLst>
              <a:gd name="adj1" fmla="val 50000"/>
              <a:gd name="adj2" fmla="val 375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44055" name="AutoShape 37"/>
          <p:cNvSpPr>
            <a:spLocks noChangeArrowheads="1"/>
          </p:cNvSpPr>
          <p:nvPr/>
        </p:nvSpPr>
        <p:spPr bwMode="auto">
          <a:xfrm>
            <a:off x="2819400" y="4191000"/>
            <a:ext cx="685800" cy="457200"/>
          </a:xfrm>
          <a:prstGeom prst="rightArrow">
            <a:avLst>
              <a:gd name="adj1" fmla="val 50000"/>
              <a:gd name="adj2" fmla="val 375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44056" name="AutoShape 37"/>
          <p:cNvSpPr>
            <a:spLocks noChangeArrowheads="1"/>
          </p:cNvSpPr>
          <p:nvPr/>
        </p:nvSpPr>
        <p:spPr bwMode="auto">
          <a:xfrm>
            <a:off x="2819400" y="5791200"/>
            <a:ext cx="685800" cy="457200"/>
          </a:xfrm>
          <a:prstGeom prst="rightArrow">
            <a:avLst>
              <a:gd name="adj1" fmla="val 50000"/>
              <a:gd name="adj2" fmla="val 375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934200" y="6426994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19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963189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-9082117"/>
            <a:ext cx="4572000" cy="25022235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pPr eaLnBrk="1" hangingPunct="1"/>
            <a:r>
              <a:rPr lang="ru-RU" altLang="ru-RU" sz="1600" b="1" i="1" u="sng" dirty="0"/>
              <a:t/>
            </a:r>
            <a:br>
              <a:rPr lang="ru-RU" altLang="ru-RU" sz="1600" b="1" i="1" u="sng" dirty="0"/>
            </a:br>
            <a:r>
              <a:rPr lang="ru-RU" altLang="ru-RU" sz="1200" b="1" u="sng" dirty="0"/>
              <a:t/>
            </a:r>
            <a:br>
              <a:rPr lang="ru-RU" altLang="ru-RU" sz="1200" b="1" u="sng" dirty="0"/>
            </a:br>
            <a:endParaRPr lang="ru-RU" altLang="ru-RU" sz="800" b="1" u="sng" dirty="0"/>
          </a:p>
          <a:p>
            <a:pPr eaLnBrk="1" hangingPunct="1"/>
            <a:r>
              <a:rPr lang="ru-RU" altLang="ru-RU" sz="1600" b="1" i="1" u="sng" dirty="0"/>
              <a:t/>
            </a:r>
            <a:br>
              <a:rPr lang="ru-RU" altLang="ru-RU" sz="1600" b="1" i="1" u="sng" dirty="0"/>
            </a:br>
            <a:r>
              <a:rPr lang="ru-RU" altLang="ru-RU" sz="1200" b="1" u="sng" dirty="0"/>
              <a:t/>
            </a:r>
            <a:br>
              <a:rPr lang="ru-RU" altLang="ru-RU" sz="1200" b="1" u="sng" dirty="0"/>
            </a:br>
            <a:endParaRPr lang="ru-RU" altLang="ru-RU" sz="800" b="1" u="sng" dirty="0"/>
          </a:p>
          <a:p>
            <a:pPr eaLnBrk="1" hangingPunct="1"/>
            <a:r>
              <a:rPr lang="ru-RU" altLang="ru-RU" sz="1600" b="1" i="1" u="sng" dirty="0"/>
              <a:t/>
            </a:r>
            <a:br>
              <a:rPr lang="ru-RU" altLang="ru-RU" sz="1600" b="1" i="1" u="sng" dirty="0"/>
            </a:br>
            <a:r>
              <a:rPr lang="ru-RU" altLang="ru-RU" sz="1200" b="1" u="sng" dirty="0"/>
              <a:t/>
            </a:r>
            <a:br>
              <a:rPr lang="ru-RU" altLang="ru-RU" sz="1200" b="1" u="sng" dirty="0"/>
            </a:br>
            <a:endParaRPr lang="ru-RU" altLang="ru-RU" sz="800" b="1" u="sng" dirty="0"/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</p:txBody>
      </p:sp>
      <p:sp>
        <p:nvSpPr>
          <p:cNvPr id="23" name="AutoShape 11"/>
          <p:cNvSpPr>
            <a:spLocks noChangeArrowheads="1"/>
          </p:cNvSpPr>
          <p:nvPr/>
        </p:nvSpPr>
        <p:spPr bwMode="auto">
          <a:xfrm>
            <a:off x="1858108" y="76201"/>
            <a:ext cx="5685692" cy="6096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40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lang="ru-RU" altLang="ru-RU" sz="40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9072644"/>
              </p:ext>
            </p:extLst>
          </p:nvPr>
        </p:nvGraphicFramePr>
        <p:xfrm>
          <a:off x="224961" y="1981200"/>
          <a:ext cx="8630720" cy="46899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67100">
                  <a:extLst>
                    <a:ext uri="{9D8B030D-6E8A-4147-A177-3AD203B41FA5}">
                      <a16:colId xmlns:a16="http://schemas.microsoft.com/office/drawing/2014/main" val="1134229008"/>
                    </a:ext>
                  </a:extLst>
                </a:gridCol>
                <a:gridCol w="5163620">
                  <a:extLst>
                    <a:ext uri="{9D8B030D-6E8A-4147-A177-3AD203B41FA5}">
                      <a16:colId xmlns:a16="http://schemas.microsoft.com/office/drawing/2014/main" val="2244815140"/>
                    </a:ext>
                  </a:extLst>
                </a:gridCol>
              </a:tblGrid>
              <a:tr h="344786"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 action="ppaction://hlinksldjump"/>
                        </a:rPr>
                        <a:t>Обращение Главы Курского района 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(стр. 5)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4" action="ppaction://hlinksldjump"/>
                        </a:rPr>
                        <a:t>Основные задачи бюджетной политики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(стр. 16-17)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alpha val="9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6136219"/>
                  </a:ext>
                </a:extLst>
              </a:tr>
              <a:tr h="495628"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5" action="ppaction://hlinksldjump"/>
                        </a:rPr>
                        <a:t>Что такое бюджет?</a:t>
                      </a:r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(стр. 6)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eaLnBrk="1" hangingPunct="1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ru-RU" altLang="ru-RU" sz="1200" b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6" action="ppaction://hlinksldjump"/>
                        </a:rPr>
                        <a:t>Что такое профицит, дефицит бюджета </a:t>
                      </a:r>
                    </a:p>
                    <a:p>
                      <a:pPr algn="just" eaLnBrk="1" hangingPunct="1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ru-RU" altLang="ru-RU" sz="1200" b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6" action="ppaction://hlinksldjump"/>
                        </a:rPr>
                        <a:t>и сбалансированный бюджет?</a:t>
                      </a:r>
                      <a:r>
                        <a:rPr lang="ru-RU" altLang="ru-RU" sz="1200" b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(стр. 18)</a:t>
                      </a:r>
                    </a:p>
                  </a:txBody>
                  <a:tcPr>
                    <a:solidFill>
                      <a:schemeClr val="accent1">
                        <a:alpha val="9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5603925"/>
                  </a:ext>
                </a:extLst>
              </a:tr>
              <a:tr h="495628"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7" action="ppaction://hlinksldjump"/>
                        </a:rPr>
                        <a:t>Бюджетная</a:t>
                      </a:r>
                      <a:r>
                        <a:rPr lang="ru-RU" sz="12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7" action="ppaction://hlinksldjump"/>
                        </a:rPr>
                        <a:t> система РФ</a:t>
                      </a:r>
                      <a:r>
                        <a:rPr lang="ru-RU" sz="12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(стр. 7)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eaLnBrk="1" hangingPunct="1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ru-RU" altLang="ru-RU" sz="1200" b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8" action="ppaction://hlinksldjump"/>
                        </a:rPr>
                        <a:t>Какой бюджет Курского района Курской</a:t>
                      </a:r>
                      <a:r>
                        <a:rPr lang="ru-RU" altLang="ru-RU" sz="1200" b="1" baseline="0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8" action="ppaction://hlinksldjump"/>
                        </a:rPr>
                        <a:t> </a:t>
                      </a:r>
                      <a:r>
                        <a:rPr lang="ru-RU" altLang="ru-RU" sz="1200" b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8" action="ppaction://hlinksldjump"/>
                        </a:rPr>
                        <a:t>области планируется в 2023 – 2025 годах?</a:t>
                      </a:r>
                      <a:r>
                        <a:rPr lang="ru-RU" altLang="ru-RU" sz="1200" b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(стр. 19)</a:t>
                      </a:r>
                    </a:p>
                  </a:txBody>
                  <a:tcPr>
                    <a:solidFill>
                      <a:schemeClr val="accent1">
                        <a:alpha val="9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283022"/>
                  </a:ext>
                </a:extLst>
              </a:tr>
              <a:tr h="416558"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9" action="ppaction://hlinksldjump"/>
                        </a:rPr>
                        <a:t>Бюджетная система Курского района Курской области </a:t>
                      </a:r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(стр. 8.)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eaLnBrk="1" hangingPunct="1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ru-RU" altLang="ru-RU" sz="1200" b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0" action="ppaction://hlinksldjump"/>
                        </a:rPr>
                        <a:t>Как определяется размер бюджета Курского района на конкретный год?</a:t>
                      </a:r>
                      <a:r>
                        <a:rPr lang="ru-RU" altLang="ru-RU" sz="1200" b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(стр. 20)</a:t>
                      </a:r>
                    </a:p>
                  </a:txBody>
                  <a:tcPr>
                    <a:solidFill>
                      <a:schemeClr val="accent1">
                        <a:alpha val="9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151451"/>
                  </a:ext>
                </a:extLst>
              </a:tr>
              <a:tr h="344786"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1" action="ppaction://hlinksldjump"/>
                        </a:rPr>
                        <a:t>Бюджетный процесс</a:t>
                      </a:r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(стр. 9)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2" action="ppaction://hlinksldjump"/>
                        </a:rPr>
                        <a:t>Понятие доходов бюджета, их классификация 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(стр. 21)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alpha val="9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7665201"/>
                  </a:ext>
                </a:extLst>
              </a:tr>
              <a:tr h="453215"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3" action="ppaction://hlinksldjump"/>
                        </a:rPr>
                        <a:t>Как граждане участвуют </a:t>
                      </a:r>
                    </a:p>
                    <a:p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3" action="ppaction://hlinksldjump"/>
                        </a:rPr>
                        <a:t>в бюджетном процессе</a:t>
                      </a:r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(стр. 10)</a:t>
                      </a:r>
                    </a:p>
                  </a:txBody>
                  <a:tcPr>
                    <a:solidFill>
                      <a:schemeClr val="accent1"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4" action="ppaction://hlinksldjump"/>
                        </a:rPr>
                        <a:t>Понятие собственных доходов,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4" action="ppaction://hlinksldjump"/>
                        </a:rPr>
                        <a:t> их классификация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(стр. 22)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alpha val="9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2132804"/>
                  </a:ext>
                </a:extLst>
              </a:tr>
              <a:tr h="532957"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5" action="ppaction://hlinksldjump"/>
                        </a:rPr>
                        <a:t>Возможности влияния граждан на состав бюджета Курского района Курской области</a:t>
                      </a:r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(стр.</a:t>
                      </a:r>
                      <a:r>
                        <a:rPr lang="ru-RU" sz="12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11)</a:t>
                      </a:r>
                      <a:endParaRPr lang="ru-RU" sz="12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6" action="ppaction://hlinksldjump"/>
                        </a:rPr>
                        <a:t>Понятие налоговых доходов бюджета, их виды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(стр. 23)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alpha val="9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5973453"/>
                  </a:ext>
                </a:extLst>
              </a:tr>
              <a:tr h="308555"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7" action="ppaction://hlinksldjump"/>
                        </a:rPr>
                        <a:t>Публичные слушания – это…</a:t>
                      </a:r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(стр.</a:t>
                      </a:r>
                      <a:r>
                        <a:rPr lang="ru-RU" sz="12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12)</a:t>
                      </a:r>
                      <a:endParaRPr lang="ru-RU" sz="12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8" action="ppaction://hlinksldjump"/>
                        </a:rPr>
                        <a:t>Понятие регулирующих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8" action="ppaction://hlinksldjump"/>
                        </a:rPr>
                        <a:t> доходов бюджета, их виды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(стр. 24)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alpha val="9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6054610"/>
                  </a:ext>
                </a:extLst>
              </a:tr>
              <a:tr h="688899"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9" action="ppaction://hlinksldjump"/>
                        </a:rPr>
                        <a:t>Составление проекта бюджета</a:t>
                      </a:r>
                      <a:r>
                        <a:rPr lang="ru-RU" sz="12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9" action="ppaction://hlinksldjump"/>
                        </a:rPr>
                        <a:t> основывается на …</a:t>
                      </a:r>
                      <a:r>
                        <a:rPr lang="ru-RU" sz="12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(стр. 13)</a:t>
                      </a:r>
                      <a:endParaRPr lang="ru-RU" sz="12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eaLnBrk="1" hangingPunct="1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ru-RU" altLang="ru-RU" sz="1200" b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0" action="ppaction://hlinksldjump"/>
                        </a:rPr>
                        <a:t>Сколько мы платим налогов в местный бюджет? Как изменяются их пропорции? Какая часть уплаченного налога поступает в бюджет Курского района Курской области?</a:t>
                      </a:r>
                      <a:r>
                        <a:rPr lang="ru-RU" altLang="ru-RU" sz="1200" b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(стр. 25)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alpha val="9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7765881"/>
                  </a:ext>
                </a:extLst>
              </a:tr>
              <a:tr h="308555"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1" action="ppaction://hlinksldjump"/>
                        </a:rPr>
                        <a:t>Основные задачи налоговой политики</a:t>
                      </a:r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(стр.</a:t>
                      </a:r>
                      <a:r>
                        <a:rPr lang="ru-RU" sz="12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14-15)</a:t>
                      </a:r>
                      <a:endParaRPr lang="ru-RU" sz="12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2" action="ppaction://hlinksldjump"/>
                        </a:rPr>
                        <a:t>Виды неналоговых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2" action="ppaction://hlinksldjump"/>
                        </a:rPr>
                        <a:t> доходов, пропорции их поступления в бюджет района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(стр. 26)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alpha val="9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819577"/>
                  </a:ext>
                </a:extLst>
              </a:tr>
            </a:tbl>
          </a:graphicData>
        </a:graphic>
      </p:graphicFrame>
      <p:sp>
        <p:nvSpPr>
          <p:cNvPr id="16" name="Прямоугольная выноска 15"/>
          <p:cNvSpPr/>
          <p:nvPr/>
        </p:nvSpPr>
        <p:spPr>
          <a:xfrm>
            <a:off x="266700" y="726981"/>
            <a:ext cx="8648700" cy="914400"/>
          </a:xfrm>
          <a:prstGeom prst="wedgeRectCallout">
            <a:avLst>
              <a:gd name="adj1" fmla="val 3992"/>
              <a:gd name="adj2" fmla="val 9305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!!!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тобы осуществить быстрый переход к интересующей Вас странице или разделу наведите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курсор 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наименование 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страницы (указаны ниже)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 помощи правой кнопки выберите пункт 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Открыть гиперссылку»</a:t>
            </a: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2"/>
          </p:nvPr>
        </p:nvSpPr>
        <p:spPr>
          <a:xfrm>
            <a:off x="6858000" y="6556955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2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516545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04" y="-34565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2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17413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14" name="AutoShape 11"/>
          <p:cNvSpPr>
            <a:spLocks noChangeArrowheads="1"/>
          </p:cNvSpPr>
          <p:nvPr/>
        </p:nvSpPr>
        <p:spPr bwMode="auto">
          <a:xfrm>
            <a:off x="473304" y="76201"/>
            <a:ext cx="8382000" cy="990468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определяется размер бюджета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Курского района на конкретный год?</a:t>
            </a:r>
            <a:endParaRPr lang="ru-RU" altLang="ru-RU" sz="25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417" name="AutoShape 21"/>
          <p:cNvSpPr>
            <a:spLocks noChangeArrowheads="1"/>
          </p:cNvSpPr>
          <p:nvPr/>
        </p:nvSpPr>
        <p:spPr bwMode="auto">
          <a:xfrm>
            <a:off x="381000" y="2438400"/>
            <a:ext cx="2667000" cy="1600200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ru-RU" altLang="ru-RU" sz="1800" b="1" dirty="0"/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1900" b="1" dirty="0">
              <a:latin typeface="Times New Roman" panose="02020603050405020304" pitchFamily="18" charset="0"/>
            </a:endParaRPr>
          </a:p>
        </p:txBody>
      </p:sp>
      <p:sp>
        <p:nvSpPr>
          <p:cNvPr id="17418" name="AutoShape 21"/>
          <p:cNvSpPr>
            <a:spLocks noChangeArrowheads="1"/>
          </p:cNvSpPr>
          <p:nvPr/>
        </p:nvSpPr>
        <p:spPr bwMode="auto">
          <a:xfrm>
            <a:off x="6705600" y="2895600"/>
            <a:ext cx="2133600" cy="1143000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ru-RU" altLang="ru-RU" sz="1900" dirty="0">
              <a:latin typeface="Times New Roman" panose="02020603050405020304" pitchFamily="18" charset="0"/>
            </a:endParaRPr>
          </a:p>
        </p:txBody>
      </p:sp>
      <p:sp>
        <p:nvSpPr>
          <p:cNvPr id="17421" name="AutoShape 21"/>
          <p:cNvSpPr>
            <a:spLocks noChangeArrowheads="1"/>
          </p:cNvSpPr>
          <p:nvPr/>
        </p:nvSpPr>
        <p:spPr bwMode="auto">
          <a:xfrm>
            <a:off x="3048000" y="1981200"/>
            <a:ext cx="3352800" cy="1143000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ru-RU" altLang="ru-RU" sz="1800" b="1" dirty="0"/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1900" dirty="0">
              <a:latin typeface="Times New Roman" panose="02020603050405020304" pitchFamily="18" charset="0"/>
            </a:endParaRPr>
          </a:p>
        </p:txBody>
      </p:sp>
      <p:sp>
        <p:nvSpPr>
          <p:cNvPr id="18" name="AutoShape 23"/>
          <p:cNvSpPr>
            <a:spLocks noChangeArrowheads="1"/>
          </p:cNvSpPr>
          <p:nvPr/>
        </p:nvSpPr>
        <p:spPr bwMode="auto">
          <a:xfrm>
            <a:off x="838200" y="1315882"/>
            <a:ext cx="7467600" cy="948835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63500" cap="rnd">
            <a:noFill/>
            <a:prstDash val="sysDot"/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/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Размер бюджета Курского района Курской области (доходная часть)</a:t>
            </a:r>
          </a:p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определяется путем суммирования доходов, поступающих </a:t>
            </a:r>
          </a:p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бюджет Курского района Курской области  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Куб 4"/>
          <p:cNvSpPr/>
          <p:nvPr/>
        </p:nvSpPr>
        <p:spPr>
          <a:xfrm>
            <a:off x="4419601" y="3367087"/>
            <a:ext cx="4435704" cy="3292828"/>
          </a:xfrm>
          <a:prstGeom prst="cube">
            <a:avLst/>
          </a:prstGeom>
          <a:pattFill prst="trellis">
            <a:fgClr>
              <a:schemeClr val="accent1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</a:t>
            </a:r>
            <a:endParaRPr lang="ru-RU" sz="3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Курского </a:t>
            </a:r>
            <a:r>
              <a:rPr lang="ru-RU" sz="3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района Курской области</a:t>
            </a:r>
          </a:p>
        </p:txBody>
      </p:sp>
      <p:sp>
        <p:nvSpPr>
          <p:cNvPr id="7" name="Выноска со стрелкой вправо 6"/>
          <p:cNvSpPr/>
          <p:nvPr/>
        </p:nvSpPr>
        <p:spPr>
          <a:xfrm>
            <a:off x="1222343" y="3999197"/>
            <a:ext cx="2590800" cy="738127"/>
          </a:xfrm>
          <a:prstGeom prst="right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Налоговые доходы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Выноска со стрелкой вправо 24"/>
          <p:cNvSpPr/>
          <p:nvPr/>
        </p:nvSpPr>
        <p:spPr>
          <a:xfrm>
            <a:off x="1222343" y="4913598"/>
            <a:ext cx="3060963" cy="790280"/>
          </a:xfrm>
          <a:prstGeom prst="right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Неналоговые доходы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Выноска со стрелкой вправо 25"/>
          <p:cNvSpPr/>
          <p:nvPr/>
        </p:nvSpPr>
        <p:spPr>
          <a:xfrm>
            <a:off x="1222343" y="5867399"/>
            <a:ext cx="2590800" cy="792515"/>
          </a:xfrm>
          <a:prstGeom prst="right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Безвозмездные поступления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AutoShape 11"/>
          <p:cNvSpPr>
            <a:spLocks noChangeArrowheads="1"/>
          </p:cNvSpPr>
          <p:nvPr/>
        </p:nvSpPr>
        <p:spPr bwMode="auto">
          <a:xfrm>
            <a:off x="381000" y="2348045"/>
            <a:ext cx="4356361" cy="1487631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каких поступлений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формируется доходная часть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бюджета?</a:t>
            </a:r>
            <a:endParaRPr lang="ru-RU" altLang="ru-RU" sz="25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858000" y="6337726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20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330535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6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18437" name="Rectangle 11"/>
          <p:cNvSpPr>
            <a:spLocks noChangeArrowheads="1"/>
          </p:cNvSpPr>
          <p:nvPr/>
        </p:nvSpPr>
        <p:spPr bwMode="auto">
          <a:xfrm>
            <a:off x="1066800" y="36576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438" name="AutoShape 11"/>
          <p:cNvSpPr>
            <a:spLocks noChangeArrowheads="1"/>
          </p:cNvSpPr>
          <p:nvPr/>
        </p:nvSpPr>
        <p:spPr bwMode="auto">
          <a:xfrm>
            <a:off x="647700" y="296666"/>
            <a:ext cx="7924800" cy="1836934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 smtClean="0">
                <a:latin typeface="Times New Roman" panose="02020603050405020304" pitchFamily="18" charset="0"/>
              </a:rPr>
              <a:t>Доходы </a:t>
            </a:r>
            <a:r>
              <a:rPr lang="ru-RU" altLang="ru-RU" sz="2500" b="1" dirty="0">
                <a:latin typeface="Times New Roman" panose="02020603050405020304" pitchFamily="18" charset="0"/>
              </a:rPr>
              <a:t>бюджета –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latin typeface="Times New Roman" panose="02020603050405020304" pitchFamily="18" charset="0"/>
              </a:rPr>
              <a:t>это безвозмездные и безвозвратные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latin typeface="Times New Roman" panose="02020603050405020304" pitchFamily="18" charset="0"/>
              </a:rPr>
              <a:t>поступления денежных средств в бюджет</a:t>
            </a:r>
            <a:r>
              <a:rPr lang="ru-RU" altLang="ru-RU" sz="2500" b="1" dirty="0"/>
              <a:t> </a:t>
            </a:r>
          </a:p>
        </p:txBody>
      </p:sp>
      <p:sp>
        <p:nvSpPr>
          <p:cNvPr id="18439" name="AutoShape 11"/>
          <p:cNvSpPr>
            <a:spLocks noChangeArrowheads="1"/>
          </p:cNvSpPr>
          <p:nvPr/>
        </p:nvSpPr>
        <p:spPr bwMode="auto">
          <a:xfrm>
            <a:off x="685800" y="2819400"/>
            <a:ext cx="7924800" cy="457200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500" b="1">
              <a:solidFill>
                <a:srgbClr val="0066FF"/>
              </a:solidFill>
            </a:endParaRPr>
          </a:p>
        </p:txBody>
      </p:sp>
      <p:sp>
        <p:nvSpPr>
          <p:cNvPr id="26644" name="AutoShape 23"/>
          <p:cNvSpPr>
            <a:spLocks noChangeArrowheads="1"/>
          </p:cNvSpPr>
          <p:nvPr/>
        </p:nvSpPr>
        <p:spPr bwMode="auto">
          <a:xfrm>
            <a:off x="228600" y="3581400"/>
            <a:ext cx="22098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63500" cap="rnd">
            <a:noFill/>
            <a:prstDash val="sysDot"/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endParaRPr lang="ru-RU" dirty="0">
              <a:latin typeface="Arial" charset="0"/>
            </a:endParaRPr>
          </a:p>
          <a:p>
            <a:pPr algn="ctr">
              <a:defRPr/>
            </a:pPr>
            <a:r>
              <a:rPr lang="ru-RU" sz="1900" b="1" dirty="0">
                <a:latin typeface="Times New Roman" pitchFamily="18" charset="0"/>
              </a:rPr>
              <a:t>Налоговые доходы</a:t>
            </a:r>
          </a:p>
          <a:p>
            <a:pPr algn="ctr">
              <a:defRPr/>
            </a:pPr>
            <a:endParaRPr lang="ru-RU" sz="1900" b="1" dirty="0">
              <a:latin typeface="Times New Roman" pitchFamily="18" charset="0"/>
            </a:endParaRPr>
          </a:p>
        </p:txBody>
      </p:sp>
      <p:sp>
        <p:nvSpPr>
          <p:cNvPr id="26646" name="AutoShape 23"/>
          <p:cNvSpPr>
            <a:spLocks noChangeArrowheads="1"/>
          </p:cNvSpPr>
          <p:nvPr/>
        </p:nvSpPr>
        <p:spPr bwMode="auto">
          <a:xfrm>
            <a:off x="914400" y="4267200"/>
            <a:ext cx="24384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63500" cap="rnd">
            <a:noFill/>
            <a:prstDash val="sysDot"/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900" b="1" dirty="0">
                <a:latin typeface="Times New Roman" pitchFamily="18" charset="0"/>
              </a:rPr>
              <a:t>Неналоговые доходы</a:t>
            </a:r>
          </a:p>
        </p:txBody>
      </p:sp>
      <p:sp>
        <p:nvSpPr>
          <p:cNvPr id="26647" name="AutoShape 23"/>
          <p:cNvSpPr>
            <a:spLocks noChangeArrowheads="1"/>
          </p:cNvSpPr>
          <p:nvPr/>
        </p:nvSpPr>
        <p:spPr bwMode="auto">
          <a:xfrm>
            <a:off x="2057400" y="4996397"/>
            <a:ext cx="2057400" cy="6858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63500" cap="rnd">
            <a:noFill/>
            <a:prstDash val="sysDot"/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endParaRPr lang="ru-RU" dirty="0">
              <a:latin typeface="Arial" charset="0"/>
            </a:endParaRPr>
          </a:p>
          <a:p>
            <a:pPr algn="ctr">
              <a:defRPr/>
            </a:pPr>
            <a:r>
              <a:rPr lang="ru-RU" sz="1900" b="1" dirty="0">
                <a:latin typeface="Times New Roman" pitchFamily="18" charset="0"/>
              </a:rPr>
              <a:t>Безвозмездные </a:t>
            </a:r>
          </a:p>
          <a:p>
            <a:pPr algn="ctr">
              <a:defRPr/>
            </a:pPr>
            <a:r>
              <a:rPr lang="ru-RU" sz="1900" b="1" dirty="0">
                <a:latin typeface="Times New Roman" pitchFamily="18" charset="0"/>
              </a:rPr>
              <a:t>поступления</a:t>
            </a:r>
          </a:p>
          <a:p>
            <a:pPr algn="ctr">
              <a:defRPr/>
            </a:pPr>
            <a:endParaRPr lang="ru-RU" sz="1900" b="1" dirty="0">
              <a:latin typeface="Times New Roman" pitchFamily="18" charset="0"/>
            </a:endParaRPr>
          </a:p>
        </p:txBody>
      </p:sp>
      <p:sp>
        <p:nvSpPr>
          <p:cNvPr id="26648" name="AutoShape 23"/>
          <p:cNvSpPr>
            <a:spLocks noChangeArrowheads="1"/>
          </p:cNvSpPr>
          <p:nvPr/>
        </p:nvSpPr>
        <p:spPr bwMode="auto">
          <a:xfrm>
            <a:off x="6858000" y="3581400"/>
            <a:ext cx="2057400" cy="7620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63500" cap="rnd">
            <a:noFill/>
            <a:prstDash val="sysDot"/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endParaRPr lang="ru-RU" dirty="0">
              <a:latin typeface="Arial" charset="0"/>
            </a:endParaRPr>
          </a:p>
          <a:p>
            <a:pPr algn="ctr">
              <a:defRPr/>
            </a:pPr>
            <a:r>
              <a:rPr lang="ru-RU" sz="1900" b="1" dirty="0">
                <a:latin typeface="Times New Roman" pitchFamily="18" charset="0"/>
              </a:rPr>
              <a:t>Собственные</a:t>
            </a:r>
          </a:p>
          <a:p>
            <a:pPr algn="ctr">
              <a:defRPr/>
            </a:pPr>
            <a:r>
              <a:rPr lang="ru-RU" sz="1900" b="1" dirty="0">
                <a:latin typeface="Times New Roman" pitchFamily="18" charset="0"/>
              </a:rPr>
              <a:t>доходы</a:t>
            </a:r>
          </a:p>
          <a:p>
            <a:pPr algn="ctr">
              <a:defRPr/>
            </a:pPr>
            <a:endParaRPr lang="ru-RU" sz="1900" b="1" dirty="0">
              <a:latin typeface="Times New Roman" pitchFamily="18" charset="0"/>
            </a:endParaRPr>
          </a:p>
        </p:txBody>
      </p:sp>
      <p:sp>
        <p:nvSpPr>
          <p:cNvPr id="26649" name="AutoShape 23"/>
          <p:cNvSpPr>
            <a:spLocks noChangeArrowheads="1"/>
          </p:cNvSpPr>
          <p:nvPr/>
        </p:nvSpPr>
        <p:spPr bwMode="auto">
          <a:xfrm>
            <a:off x="5867400" y="4800600"/>
            <a:ext cx="2057400" cy="838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63500" cap="rnd">
            <a:noFill/>
            <a:prstDash val="sysDot"/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endParaRPr lang="ru-RU" dirty="0">
              <a:latin typeface="Arial" charset="0"/>
            </a:endParaRPr>
          </a:p>
          <a:p>
            <a:pPr algn="ctr">
              <a:defRPr/>
            </a:pPr>
            <a:r>
              <a:rPr lang="ru-RU" sz="1900" b="1" dirty="0">
                <a:latin typeface="Times New Roman" pitchFamily="18" charset="0"/>
              </a:rPr>
              <a:t>Регулирующие</a:t>
            </a:r>
          </a:p>
          <a:p>
            <a:pPr algn="ctr">
              <a:defRPr/>
            </a:pPr>
            <a:r>
              <a:rPr lang="ru-RU" sz="1900" b="1" dirty="0">
                <a:latin typeface="Times New Roman" pitchFamily="18" charset="0"/>
              </a:rPr>
              <a:t>доходы</a:t>
            </a:r>
          </a:p>
          <a:p>
            <a:pPr algn="ctr">
              <a:defRPr/>
            </a:pPr>
            <a:endParaRPr lang="ru-RU" sz="1900" b="1" dirty="0">
              <a:latin typeface="Times New Roman" pitchFamily="18" charset="0"/>
            </a:endParaRPr>
          </a:p>
        </p:txBody>
      </p:sp>
      <p:sp>
        <p:nvSpPr>
          <p:cNvPr id="18445" name="AutoShape 26"/>
          <p:cNvSpPr>
            <a:spLocks noChangeArrowheads="1"/>
          </p:cNvSpPr>
          <p:nvPr/>
        </p:nvSpPr>
        <p:spPr bwMode="auto">
          <a:xfrm>
            <a:off x="2133600" y="2819400"/>
            <a:ext cx="5410200" cy="2667000"/>
          </a:xfrm>
          <a:prstGeom prst="flowChartMerge">
            <a:avLst/>
          </a:prstGeom>
          <a:solidFill>
            <a:srgbClr val="DED4D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 b="1" dirty="0"/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000" b="1" dirty="0">
                <a:latin typeface="Times New Roman" panose="02020603050405020304" pitchFamily="18" charset="0"/>
              </a:rPr>
              <a:t>Классификация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000" b="1" dirty="0">
                <a:latin typeface="Times New Roman" panose="02020603050405020304" pitchFamily="18" charset="0"/>
              </a:rPr>
              <a:t>доходов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21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88879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0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19461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462" name="AutoShape 11"/>
          <p:cNvSpPr>
            <a:spLocks noChangeArrowheads="1"/>
          </p:cNvSpPr>
          <p:nvPr/>
        </p:nvSpPr>
        <p:spPr bwMode="auto">
          <a:xfrm>
            <a:off x="304800" y="381000"/>
            <a:ext cx="8458200" cy="18288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Собственные доходы бюджета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dirty="0">
                <a:solidFill>
                  <a:schemeClr val="tx2"/>
                </a:solidFill>
                <a:latin typeface="Times New Roman" panose="02020603050405020304" pitchFamily="18" charset="0"/>
              </a:rPr>
              <a:t>закреплены на постоянной основе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dirty="0">
                <a:solidFill>
                  <a:schemeClr val="tx2"/>
                </a:solidFill>
                <a:latin typeface="Times New Roman" panose="02020603050405020304" pitchFamily="18" charset="0"/>
              </a:rPr>
              <a:t>полностью или частично за бюджетом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dirty="0">
                <a:solidFill>
                  <a:schemeClr val="tx2"/>
                </a:solidFill>
                <a:latin typeface="Times New Roman" panose="02020603050405020304" pitchFamily="18" charset="0"/>
              </a:rPr>
              <a:t>Курского района Курской области </a:t>
            </a:r>
          </a:p>
        </p:txBody>
      </p:sp>
      <p:sp>
        <p:nvSpPr>
          <p:cNvPr id="32775" name="AutoShape 11"/>
          <p:cNvSpPr>
            <a:spLocks noChangeArrowheads="1"/>
          </p:cNvSpPr>
          <p:nvPr/>
        </p:nvSpPr>
        <p:spPr bwMode="auto">
          <a:xfrm>
            <a:off x="457200" y="4343400"/>
            <a:ext cx="8382000" cy="11430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endParaRPr lang="ru-RU" dirty="0">
              <a:latin typeface="Arial" charset="0"/>
            </a:endParaRPr>
          </a:p>
          <a:p>
            <a:pPr eaLnBrk="1" hangingPunct="1">
              <a:defRPr/>
            </a:pPr>
            <a:r>
              <a:rPr lang="ru-RU" sz="1600" b="1" dirty="0">
                <a:latin typeface="Times New Roman" pitchFamily="18" charset="0"/>
              </a:rPr>
              <a:t>2. Неналоговые доходы – </a:t>
            </a:r>
            <a:r>
              <a:rPr lang="ru-RU" sz="1600" dirty="0">
                <a:latin typeface="Times New Roman" pitchFamily="18" charset="0"/>
              </a:rPr>
              <a:t>доходы от использования и продажи  и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мущества и земельных </a:t>
            </a:r>
          </a:p>
          <a:p>
            <a:pPr eaLnBrk="1" hangingPunct="1"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участков, доходы от платных услуг, оказываемых  муниципальными казенными </a:t>
            </a:r>
          </a:p>
          <a:p>
            <a:pPr eaLnBrk="1" hangingPunct="1"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учреждениями, часть прибыли муниципальных унитарных предприятий, остающаяся </a:t>
            </a:r>
          </a:p>
          <a:p>
            <a:pPr eaLnBrk="1" hangingPunct="1"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после уплаты налогов и иных обязательных платежей, платежи в виде штрафов и санкций и др.</a:t>
            </a:r>
          </a:p>
          <a:p>
            <a:pPr algn="ctr" eaLnBrk="1" hangingPunct="1">
              <a:defRPr/>
            </a:pPr>
            <a:endParaRPr lang="ru-RU" sz="2000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32776" name="AutoShape 11"/>
          <p:cNvSpPr>
            <a:spLocks noChangeArrowheads="1"/>
          </p:cNvSpPr>
          <p:nvPr/>
        </p:nvSpPr>
        <p:spPr bwMode="auto">
          <a:xfrm>
            <a:off x="457200" y="5638800"/>
            <a:ext cx="8382000" cy="9906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endParaRPr lang="ru-RU" sz="2200" dirty="0">
              <a:solidFill>
                <a:schemeClr val="tx2"/>
              </a:solidFill>
              <a:latin typeface="Times New Roman" pitchFamily="18" charset="0"/>
            </a:endParaRPr>
          </a:p>
          <a:p>
            <a:pPr eaLnBrk="1" hangingPunct="1">
              <a:defRPr/>
            </a:pPr>
            <a:r>
              <a:rPr lang="ru-RU" sz="1600" b="1" dirty="0">
                <a:latin typeface="Times New Roman" pitchFamily="18" charset="0"/>
              </a:rPr>
              <a:t>3. Безвозмездные поступления </a:t>
            </a:r>
            <a:r>
              <a:rPr lang="ru-RU" sz="1600" dirty="0">
                <a:latin typeface="Times New Roman" pitchFamily="18" charset="0"/>
              </a:rPr>
              <a:t>– дотации, субсидии и иные межбюджетные </a:t>
            </a:r>
          </a:p>
          <a:p>
            <a:pPr eaLnBrk="1" hangingPunct="1">
              <a:defRPr/>
            </a:pPr>
            <a:r>
              <a:rPr lang="ru-RU" sz="1600" dirty="0">
                <a:latin typeface="Times New Roman" pitchFamily="18" charset="0"/>
              </a:rPr>
              <a:t>трансферты их других бюджетов бюджетной системы РФ, а также безвозмездные</a:t>
            </a:r>
          </a:p>
          <a:p>
            <a:pPr eaLnBrk="1" hangingPunct="1">
              <a:defRPr/>
            </a:pPr>
            <a:r>
              <a:rPr lang="ru-RU" sz="1600" dirty="0">
                <a:latin typeface="Times New Roman" pitchFamily="18" charset="0"/>
              </a:rPr>
              <a:t> поступления от физических и юридических лиц.</a:t>
            </a:r>
            <a:endParaRPr lang="ru-RU" sz="1600" dirty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endParaRPr lang="ru-RU" sz="2200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32777" name="AutoShape 11"/>
          <p:cNvSpPr>
            <a:spLocks noChangeArrowheads="1"/>
          </p:cNvSpPr>
          <p:nvPr/>
        </p:nvSpPr>
        <p:spPr bwMode="auto">
          <a:xfrm>
            <a:off x="457200" y="2971800"/>
            <a:ext cx="8305800" cy="1219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eaLnBrk="1" hangingPunct="1">
              <a:defRPr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1.Налоговые доходы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доходы от предусмотренных законодательством РФ </a:t>
            </a:r>
          </a:p>
          <a:p>
            <a:pPr eaLnBrk="1" hangingPunct="1"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о налогах и сборах федеральных налогов и сборов, в том числе от налогов, </a:t>
            </a:r>
          </a:p>
          <a:p>
            <a:pPr eaLnBrk="1" hangingPunct="1"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предусмотренных специальными налоговыми режимами, региональных налогов, </a:t>
            </a:r>
          </a:p>
          <a:p>
            <a:pPr eaLnBrk="1" hangingPunct="1"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местных налогов и сборов, а также пеней и штрафов по ним.</a:t>
            </a:r>
          </a:p>
        </p:txBody>
      </p:sp>
      <p:sp>
        <p:nvSpPr>
          <p:cNvPr id="19467" name="AutoShape 11"/>
          <p:cNvSpPr>
            <a:spLocks noChangeArrowheads="1"/>
          </p:cNvSpPr>
          <p:nvPr/>
        </p:nvSpPr>
        <p:spPr bwMode="auto">
          <a:xfrm>
            <a:off x="457200" y="2286000"/>
            <a:ext cx="81534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200" b="1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 b="1"/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>
                <a:latin typeface="Times New Roman" panose="02020603050405020304" pitchFamily="18" charset="0"/>
              </a:rPr>
              <a:t>Классификация собственных доходов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000" b="1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200" b="1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010400" y="6467475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22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860563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76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4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20485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486" name="AutoShape 11"/>
          <p:cNvSpPr>
            <a:spLocks noChangeArrowheads="1"/>
          </p:cNvSpPr>
          <p:nvPr/>
        </p:nvSpPr>
        <p:spPr bwMode="auto">
          <a:xfrm>
            <a:off x="381000" y="381000"/>
            <a:ext cx="8458200" cy="10668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Налоговые доходы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Курского района Курской области</a:t>
            </a:r>
            <a:endParaRPr lang="ru-RU" altLang="ru-RU" sz="25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847" name="AutoShape 11"/>
          <p:cNvSpPr>
            <a:spLocks noChangeArrowheads="1"/>
          </p:cNvSpPr>
          <p:nvPr/>
        </p:nvSpPr>
        <p:spPr bwMode="auto">
          <a:xfrm>
            <a:off x="152400" y="2209800"/>
            <a:ext cx="8763000" cy="44196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Доходы от уплаты:</a:t>
            </a:r>
          </a:p>
          <a:p>
            <a:pPr algn="ctr" eaLnBrk="1" hangingPunct="1">
              <a:defRPr/>
            </a:pPr>
            <a:endParaRPr lang="ru-RU" sz="2500" b="1" dirty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2500" dirty="0">
                <a:solidFill>
                  <a:schemeClr val="tx2"/>
                </a:solidFill>
                <a:latin typeface="Times New Roman" pitchFamily="18" charset="0"/>
              </a:rPr>
              <a:t>1. налога на доходы физических </a:t>
            </a:r>
            <a:r>
              <a:rPr lang="ru-RU" sz="2500" dirty="0" smtClean="0">
                <a:solidFill>
                  <a:schemeClr val="tx2"/>
                </a:solidFill>
                <a:latin typeface="Times New Roman" pitchFamily="18" charset="0"/>
              </a:rPr>
              <a:t>лиц (НДФЛ);</a:t>
            </a:r>
            <a:endParaRPr lang="ru-RU" sz="2500" dirty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2500" dirty="0">
                <a:solidFill>
                  <a:schemeClr val="tx2"/>
                </a:solidFill>
                <a:latin typeface="Times New Roman" pitchFamily="18" charset="0"/>
              </a:rPr>
              <a:t>2. налога, при применении </a:t>
            </a:r>
          </a:p>
          <a:p>
            <a:pPr algn="ctr" eaLnBrk="1" hangingPunct="1">
              <a:defRPr/>
            </a:pPr>
            <a:r>
              <a:rPr lang="ru-RU" sz="2500" dirty="0">
                <a:solidFill>
                  <a:schemeClr val="tx2"/>
                </a:solidFill>
                <a:latin typeface="Times New Roman" pitchFamily="18" charset="0"/>
              </a:rPr>
              <a:t>упрощенной системы налогообложения; </a:t>
            </a:r>
          </a:p>
          <a:p>
            <a:pPr algn="ctr" eaLnBrk="1" hangingPunct="1">
              <a:defRPr/>
            </a:pPr>
            <a:r>
              <a:rPr lang="ru-RU" sz="2500" dirty="0">
                <a:solidFill>
                  <a:schemeClr val="tx2"/>
                </a:solidFill>
                <a:latin typeface="Times New Roman" pitchFamily="18" charset="0"/>
              </a:rPr>
              <a:t>3. патентной системы налогообложения;</a:t>
            </a:r>
          </a:p>
          <a:p>
            <a:pPr algn="ctr" eaLnBrk="1" hangingPunct="1">
              <a:defRPr/>
            </a:pPr>
            <a:r>
              <a:rPr lang="ru-RU" sz="2500" dirty="0">
                <a:solidFill>
                  <a:schemeClr val="tx2"/>
                </a:solidFill>
                <a:latin typeface="Times New Roman" pitchFamily="18" charset="0"/>
              </a:rPr>
              <a:t>4. единого налога на вмененный доход (до 2021 года)</a:t>
            </a:r>
          </a:p>
          <a:p>
            <a:pPr algn="ctr" eaLnBrk="1" hangingPunct="1">
              <a:defRPr/>
            </a:pPr>
            <a:r>
              <a:rPr lang="ru-RU" sz="2500" dirty="0">
                <a:solidFill>
                  <a:schemeClr val="tx2"/>
                </a:solidFill>
                <a:latin typeface="Times New Roman" pitchFamily="18" charset="0"/>
              </a:rPr>
              <a:t>5. единого сельскохозяйственного налога </a:t>
            </a:r>
          </a:p>
          <a:p>
            <a:pPr algn="ctr" eaLnBrk="1" hangingPunct="1">
              <a:defRPr/>
            </a:pPr>
            <a:r>
              <a:rPr lang="ru-RU" sz="2500" dirty="0">
                <a:solidFill>
                  <a:schemeClr val="tx2"/>
                </a:solidFill>
                <a:latin typeface="Times New Roman" pitchFamily="18" charset="0"/>
              </a:rPr>
              <a:t>6. акцизов, </a:t>
            </a:r>
          </a:p>
          <a:p>
            <a:pPr algn="ctr" eaLnBrk="1" hangingPunct="1">
              <a:defRPr/>
            </a:pPr>
            <a:r>
              <a:rPr lang="ru-RU" sz="2500" dirty="0">
                <a:solidFill>
                  <a:schemeClr val="tx2"/>
                </a:solidFill>
                <a:latin typeface="Times New Roman" pitchFamily="18" charset="0"/>
              </a:rPr>
              <a:t>а также пеней и штрафов по налогам.</a:t>
            </a:r>
          </a:p>
        </p:txBody>
      </p:sp>
      <p:sp>
        <p:nvSpPr>
          <p:cNvPr id="20488" name="AutoShape 29"/>
          <p:cNvSpPr>
            <a:spLocks noChangeArrowheads="1"/>
          </p:cNvSpPr>
          <p:nvPr/>
        </p:nvSpPr>
        <p:spPr bwMode="auto">
          <a:xfrm>
            <a:off x="4114800" y="1600200"/>
            <a:ext cx="914400" cy="457200"/>
          </a:xfrm>
          <a:prstGeom prst="downArrow">
            <a:avLst>
              <a:gd name="adj1" fmla="val 50000"/>
              <a:gd name="adj2" fmla="val 35417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70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896100" y="6440021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23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334108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8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21509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510" name="AutoShape 11"/>
          <p:cNvSpPr>
            <a:spLocks noChangeArrowheads="1"/>
          </p:cNvSpPr>
          <p:nvPr/>
        </p:nvSpPr>
        <p:spPr bwMode="auto">
          <a:xfrm>
            <a:off x="228600" y="609600"/>
            <a:ext cx="8686800" cy="19050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>
                <a:solidFill>
                  <a:schemeClr val="tx2"/>
                </a:solidFill>
                <a:latin typeface="Times New Roman" panose="02020603050405020304" pitchFamily="18" charset="0"/>
              </a:rPr>
              <a:t>Регулирующие доходы бюджета - 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>
                <a:solidFill>
                  <a:schemeClr val="tx2"/>
                </a:solidFill>
                <a:latin typeface="Times New Roman" panose="02020603050405020304" pitchFamily="18" charset="0"/>
              </a:rPr>
              <a:t>это доходы, по которым устанавливаются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>
                <a:solidFill>
                  <a:schemeClr val="tx2"/>
                </a:solidFill>
                <a:latin typeface="Times New Roman" panose="02020603050405020304" pitchFamily="18" charset="0"/>
              </a:rPr>
              <a:t>нормативы отчислений в процентах в бюджет района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>
                <a:solidFill>
                  <a:schemeClr val="tx2"/>
                </a:solidFill>
                <a:latin typeface="Times New Roman" panose="02020603050405020304" pitchFamily="18" charset="0"/>
              </a:rPr>
              <a:t>на очередной финансовый год или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>
                <a:solidFill>
                  <a:schemeClr val="tx2"/>
                </a:solidFill>
                <a:latin typeface="Times New Roman" panose="02020603050405020304" pitchFamily="18" charset="0"/>
              </a:rPr>
              <a:t>на долговременной основе</a:t>
            </a:r>
          </a:p>
        </p:txBody>
      </p:sp>
      <p:sp>
        <p:nvSpPr>
          <p:cNvPr id="33799" name="AutoShape 11"/>
          <p:cNvSpPr>
            <a:spLocks noChangeArrowheads="1"/>
          </p:cNvSpPr>
          <p:nvPr/>
        </p:nvSpPr>
        <p:spPr bwMode="auto">
          <a:xfrm>
            <a:off x="457200" y="2971800"/>
            <a:ext cx="6096000" cy="9144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endParaRPr lang="ru-RU" sz="2500" b="1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2500" dirty="0">
                <a:latin typeface="Times New Roman" pitchFamily="18" charset="0"/>
                <a:cs typeface="Times New Roman" pitchFamily="18" charset="0"/>
              </a:rPr>
              <a:t>Налог на доходы физических </a:t>
            </a:r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лиц (НДФЛ)</a:t>
            </a:r>
            <a:endParaRPr lang="ru-RU" sz="25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sz="25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800" name="AutoShape 11"/>
          <p:cNvSpPr>
            <a:spLocks noChangeArrowheads="1"/>
          </p:cNvSpPr>
          <p:nvPr/>
        </p:nvSpPr>
        <p:spPr bwMode="auto">
          <a:xfrm>
            <a:off x="1447800" y="4191000"/>
            <a:ext cx="6096000" cy="9144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dirty="0">
                <a:latin typeface="Times New Roman" pitchFamily="18" charset="0"/>
                <a:cs typeface="Times New Roman" pitchFamily="18" charset="0"/>
              </a:rPr>
              <a:t>Налог при упрощенной системе </a:t>
            </a:r>
          </a:p>
          <a:p>
            <a:pPr algn="ctr" eaLnBrk="1" hangingPunct="1">
              <a:defRPr/>
            </a:pPr>
            <a:r>
              <a:rPr lang="ru-RU" sz="2500" dirty="0">
                <a:latin typeface="Times New Roman" pitchFamily="18" charset="0"/>
                <a:cs typeface="Times New Roman" pitchFamily="18" charset="0"/>
              </a:rPr>
              <a:t>налогообложения</a:t>
            </a:r>
          </a:p>
        </p:txBody>
      </p:sp>
      <p:sp>
        <p:nvSpPr>
          <p:cNvPr id="33801" name="AutoShape 11"/>
          <p:cNvSpPr>
            <a:spLocks noChangeArrowheads="1"/>
          </p:cNvSpPr>
          <p:nvPr/>
        </p:nvSpPr>
        <p:spPr bwMode="auto">
          <a:xfrm>
            <a:off x="2209800" y="5410200"/>
            <a:ext cx="6324600" cy="7620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endParaRPr lang="ru-RU" sz="2500" b="1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2500" dirty="0">
                <a:latin typeface="Times New Roman" pitchFamily="18" charset="0"/>
                <a:cs typeface="Times New Roman" pitchFamily="18" charset="0"/>
              </a:rPr>
              <a:t>Единый сельскохозяйственный налог</a:t>
            </a:r>
          </a:p>
          <a:p>
            <a:pPr algn="ctr">
              <a:defRPr/>
            </a:pPr>
            <a:endParaRPr lang="ru-RU" sz="25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781800" y="6372225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24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096191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1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2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22533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31" name="AutoShape 11"/>
          <p:cNvSpPr>
            <a:spLocks noChangeArrowheads="1"/>
          </p:cNvSpPr>
          <p:nvPr/>
        </p:nvSpPr>
        <p:spPr bwMode="auto">
          <a:xfrm>
            <a:off x="228600" y="2238375"/>
            <a:ext cx="8610600" cy="44831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/>
            <a:r>
              <a:rPr lang="ru-RU" alt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Нормативы </a:t>
            </a:r>
            <a:r>
              <a:rPr lang="ru-RU" alt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(%) отчислений налоговых </a:t>
            </a:r>
            <a:r>
              <a:rPr lang="ru-RU" alt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доходов в </a:t>
            </a:r>
            <a:r>
              <a:rPr lang="ru-RU" alt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</a:t>
            </a:r>
            <a:endParaRPr lang="ru-RU" altLang="ru-RU" b="1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/>
            <a:r>
              <a:rPr lang="ru-RU" alt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Курского </a:t>
            </a:r>
            <a:r>
              <a:rPr lang="ru-RU" alt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района Курской области </a:t>
            </a:r>
            <a:r>
              <a:rPr lang="ru-RU" alt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alt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общей суммы уплаченного </a:t>
            </a:r>
            <a:r>
              <a:rPr lang="ru-RU" alt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налога</a:t>
            </a:r>
          </a:p>
          <a:p>
            <a:pPr algn="ctr" eaLnBrk="1" hangingPunct="1"/>
            <a:endParaRPr lang="ru-RU" altLang="ru-RU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ctr" eaLnBrk="1" hangingPunct="1">
              <a:buFontTx/>
              <a:buAutoNum type="arabicPeriod"/>
              <a:defRPr/>
            </a:pP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</a:rPr>
              <a:t>Доходы </a:t>
            </a:r>
            <a:r>
              <a:rPr lang="ru-RU" b="1" dirty="0">
                <a:solidFill>
                  <a:schemeClr val="tx2"/>
                </a:solidFill>
                <a:latin typeface="Times New Roman" pitchFamily="18" charset="0"/>
              </a:rPr>
              <a:t>от уплаты налога на доходы физических лиц: </a:t>
            </a:r>
          </a:p>
          <a:p>
            <a:pPr marL="342900" indent="-342900" algn="ctr" eaLnBrk="1" hangingPunct="1">
              <a:defRPr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</a:rPr>
              <a:t>2023 </a:t>
            </a:r>
            <a:r>
              <a:rPr lang="ru-RU" dirty="0">
                <a:solidFill>
                  <a:schemeClr val="tx2"/>
                </a:solidFill>
                <a:latin typeface="Times New Roman" pitchFamily="18" charset="0"/>
              </a:rPr>
              <a:t>г. – 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</a:rPr>
              <a:t>25,6%, 2024 </a:t>
            </a:r>
            <a:r>
              <a:rPr lang="ru-RU" dirty="0">
                <a:solidFill>
                  <a:schemeClr val="tx2"/>
                </a:solidFill>
                <a:latin typeface="Times New Roman" pitchFamily="18" charset="0"/>
              </a:rPr>
              <a:t>г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</a:rPr>
              <a:t>.- 23,7%, 2025 </a:t>
            </a:r>
            <a:r>
              <a:rPr lang="ru-RU" dirty="0">
                <a:solidFill>
                  <a:schemeClr val="tx2"/>
                </a:solidFill>
                <a:latin typeface="Times New Roman" pitchFamily="18" charset="0"/>
              </a:rPr>
              <a:t>г. – 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</a:rPr>
              <a:t>23,99%;</a:t>
            </a:r>
          </a:p>
          <a:p>
            <a:pPr marL="342900" indent="-342900" algn="ctr" eaLnBrk="1" hangingPunct="1">
              <a:defRPr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</a:rPr>
              <a:t>для доходов свыше 5 млн. </a:t>
            </a:r>
            <a:r>
              <a:rPr lang="ru-RU" dirty="0">
                <a:solidFill>
                  <a:schemeClr val="tx2"/>
                </a:solidFill>
                <a:latin typeface="Times New Roman" pitchFamily="18" charset="0"/>
              </a:rPr>
              <a:t>руб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</a:rPr>
              <a:t>.:</a:t>
            </a:r>
          </a:p>
          <a:p>
            <a:pPr marL="342900" indent="-342900" algn="ctr" eaLnBrk="1" hangingPunct="1">
              <a:defRPr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</a:rPr>
              <a:t>2023 </a:t>
            </a:r>
            <a:r>
              <a:rPr lang="ru-RU" dirty="0">
                <a:solidFill>
                  <a:schemeClr val="tx2"/>
                </a:solidFill>
                <a:latin typeface="Times New Roman" pitchFamily="18" charset="0"/>
              </a:rPr>
              <a:t>г. – 25,6%, 2024 г.- 23,7%, 2025 г. – 23,99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</a:rPr>
              <a:t>%.</a:t>
            </a:r>
            <a:endParaRPr lang="ru-RU" dirty="0">
              <a:solidFill>
                <a:schemeClr val="tx2"/>
              </a:solidFill>
              <a:latin typeface="Times New Roman" pitchFamily="18" charset="0"/>
            </a:endParaRPr>
          </a:p>
          <a:p>
            <a:pPr marL="342900" indent="-342900" algn="ctr" eaLnBrk="1" hangingPunct="1">
              <a:defRPr/>
            </a:pP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</a:rPr>
              <a:t>2</a:t>
            </a:r>
            <a:r>
              <a:rPr lang="ru-RU" b="1" dirty="0">
                <a:solidFill>
                  <a:schemeClr val="tx2"/>
                </a:solidFill>
                <a:latin typeface="Times New Roman" pitchFamily="18" charset="0"/>
              </a:rPr>
              <a:t>. Доходы от уплаты налога при применении </a:t>
            </a: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</a:rPr>
              <a:t>упрощенной </a:t>
            </a:r>
          </a:p>
          <a:p>
            <a:pPr marL="342900" indent="-342900" algn="ctr" eaLnBrk="1" hangingPunct="1">
              <a:defRPr/>
            </a:pP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</a:rPr>
              <a:t>системы </a:t>
            </a:r>
            <a:r>
              <a:rPr lang="ru-RU" b="1" dirty="0">
                <a:solidFill>
                  <a:schemeClr val="tx2"/>
                </a:solidFill>
                <a:latin typeface="Times New Roman" pitchFamily="18" charset="0"/>
              </a:rPr>
              <a:t>налогообложения:</a:t>
            </a:r>
          </a:p>
          <a:p>
            <a:pPr marL="342900" indent="-342900" algn="ctr" eaLnBrk="1" hangingPunct="1">
              <a:defRPr/>
            </a:pPr>
            <a:r>
              <a:rPr lang="ru-RU" b="1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</a:rPr>
              <a:t>2023 </a:t>
            </a:r>
            <a:r>
              <a:rPr lang="ru-RU" dirty="0">
                <a:solidFill>
                  <a:schemeClr val="tx2"/>
                </a:solidFill>
                <a:latin typeface="Times New Roman" pitchFamily="18" charset="0"/>
              </a:rPr>
              <a:t>г. – 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</a:rPr>
              <a:t>7%, 2024 </a:t>
            </a:r>
            <a:r>
              <a:rPr lang="ru-RU" dirty="0">
                <a:solidFill>
                  <a:schemeClr val="tx2"/>
                </a:solidFill>
                <a:latin typeface="Times New Roman" pitchFamily="18" charset="0"/>
              </a:rPr>
              <a:t>г.- 7%, 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</a:rPr>
              <a:t>2025 </a:t>
            </a:r>
            <a:r>
              <a:rPr lang="ru-RU" dirty="0">
                <a:solidFill>
                  <a:schemeClr val="tx2"/>
                </a:solidFill>
                <a:latin typeface="Times New Roman" pitchFamily="18" charset="0"/>
              </a:rPr>
              <a:t>г. – 7%.</a:t>
            </a:r>
          </a:p>
          <a:p>
            <a:pPr marL="342900" indent="-342900" algn="ctr" eaLnBrk="1" hangingPunct="1">
              <a:defRPr/>
            </a:pP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</a:rPr>
              <a:t>3</a:t>
            </a:r>
            <a:r>
              <a:rPr lang="ru-RU" b="1" dirty="0">
                <a:solidFill>
                  <a:schemeClr val="tx2"/>
                </a:solidFill>
                <a:latin typeface="Times New Roman" pitchFamily="18" charset="0"/>
              </a:rPr>
              <a:t>. Доходы от уплаты</a:t>
            </a:r>
            <a:r>
              <a:rPr lang="ru-RU" b="1" dirty="0">
                <a:latin typeface="Times New Roman" pitchFamily="18" charset="0"/>
              </a:rPr>
              <a:t> </a:t>
            </a:r>
            <a:r>
              <a:rPr lang="ru-RU" b="1" dirty="0">
                <a:solidFill>
                  <a:schemeClr val="tx2"/>
                </a:solidFill>
                <a:latin typeface="Times New Roman" pitchFamily="18" charset="0"/>
              </a:rPr>
              <a:t>патентной системы налогообложения: </a:t>
            </a:r>
          </a:p>
          <a:p>
            <a:pPr marL="342900" indent="-342900" algn="ctr" eaLnBrk="1" hangingPunct="1">
              <a:defRPr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</a:rPr>
              <a:t>2023 </a:t>
            </a:r>
            <a:r>
              <a:rPr lang="ru-RU" dirty="0">
                <a:solidFill>
                  <a:schemeClr val="tx2"/>
                </a:solidFill>
                <a:latin typeface="Times New Roman" pitchFamily="18" charset="0"/>
              </a:rPr>
              <a:t>г. – 100%, 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</a:rPr>
              <a:t>2024 </a:t>
            </a:r>
            <a:r>
              <a:rPr lang="ru-RU" dirty="0">
                <a:solidFill>
                  <a:schemeClr val="tx2"/>
                </a:solidFill>
                <a:latin typeface="Times New Roman" pitchFamily="18" charset="0"/>
              </a:rPr>
              <a:t>г.- 100%, 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</a:rPr>
              <a:t>2025 </a:t>
            </a:r>
            <a:r>
              <a:rPr lang="ru-RU" dirty="0">
                <a:solidFill>
                  <a:schemeClr val="tx2"/>
                </a:solidFill>
                <a:latin typeface="Times New Roman" pitchFamily="18" charset="0"/>
              </a:rPr>
              <a:t>г. – 100%. </a:t>
            </a:r>
          </a:p>
          <a:p>
            <a:pPr marL="342900" indent="-342900" algn="ctr" eaLnBrk="1" hangingPunct="1">
              <a:defRPr/>
            </a:pP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</a:rPr>
              <a:t>4</a:t>
            </a:r>
            <a:r>
              <a:rPr lang="ru-RU" b="1" dirty="0">
                <a:solidFill>
                  <a:schemeClr val="tx2"/>
                </a:solidFill>
                <a:latin typeface="Times New Roman" pitchFamily="18" charset="0"/>
              </a:rPr>
              <a:t>. Доходы от уплаты</a:t>
            </a:r>
            <a:r>
              <a:rPr lang="ru-RU" b="1" dirty="0">
                <a:latin typeface="Times New Roman" pitchFamily="18" charset="0"/>
              </a:rPr>
              <a:t> </a:t>
            </a:r>
            <a:r>
              <a:rPr lang="ru-RU" b="1" dirty="0">
                <a:solidFill>
                  <a:schemeClr val="tx2"/>
                </a:solidFill>
                <a:latin typeface="Times New Roman" pitchFamily="18" charset="0"/>
              </a:rPr>
              <a:t>единого сельскохозяйственного налога:  </a:t>
            </a:r>
          </a:p>
          <a:p>
            <a:pPr marL="342900" indent="-342900" algn="ctr" eaLnBrk="1" hangingPunct="1">
              <a:defRPr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</a:rPr>
              <a:t>2023 </a:t>
            </a:r>
            <a:r>
              <a:rPr lang="ru-RU" dirty="0">
                <a:solidFill>
                  <a:schemeClr val="tx2"/>
                </a:solidFill>
                <a:latin typeface="Times New Roman" pitchFamily="18" charset="0"/>
              </a:rPr>
              <a:t>г. – 50%, 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</a:rPr>
              <a:t>2024 </a:t>
            </a:r>
            <a:r>
              <a:rPr lang="ru-RU" dirty="0">
                <a:solidFill>
                  <a:schemeClr val="tx2"/>
                </a:solidFill>
                <a:latin typeface="Times New Roman" pitchFamily="18" charset="0"/>
              </a:rPr>
              <a:t>г.- 50%, 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</a:rPr>
              <a:t>2025 </a:t>
            </a:r>
            <a:r>
              <a:rPr lang="ru-RU" dirty="0">
                <a:solidFill>
                  <a:schemeClr val="tx2"/>
                </a:solidFill>
                <a:latin typeface="Times New Roman" pitchFamily="18" charset="0"/>
              </a:rPr>
              <a:t>г. – 50%.</a:t>
            </a:r>
          </a:p>
          <a:p>
            <a:pPr marL="342900" indent="-342900" algn="ctr" eaLnBrk="1" hangingPunct="1">
              <a:defRPr/>
            </a:pP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</a:rPr>
              <a:t>5</a:t>
            </a:r>
            <a:r>
              <a:rPr lang="ru-RU" b="1" dirty="0">
                <a:solidFill>
                  <a:schemeClr val="tx2"/>
                </a:solidFill>
                <a:latin typeface="Times New Roman" pitchFamily="18" charset="0"/>
              </a:rPr>
              <a:t>. Акцизы: 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</a:rPr>
              <a:t>2023 </a:t>
            </a:r>
            <a:r>
              <a:rPr lang="ru-RU" dirty="0">
                <a:solidFill>
                  <a:schemeClr val="tx2"/>
                </a:solidFill>
                <a:latin typeface="Times New Roman" pitchFamily="18" charset="0"/>
              </a:rPr>
              <a:t>г. – 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</a:rPr>
              <a:t>0,7039%, 2024 </a:t>
            </a:r>
            <a:r>
              <a:rPr lang="ru-RU" dirty="0">
                <a:solidFill>
                  <a:schemeClr val="tx2"/>
                </a:solidFill>
                <a:latin typeface="Times New Roman" pitchFamily="18" charset="0"/>
              </a:rPr>
              <a:t>г.- 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</a:rPr>
              <a:t>0,7039%, 2025 </a:t>
            </a:r>
            <a:r>
              <a:rPr lang="ru-RU" dirty="0">
                <a:solidFill>
                  <a:schemeClr val="tx2"/>
                </a:solidFill>
                <a:latin typeface="Times New Roman" pitchFamily="18" charset="0"/>
              </a:rPr>
              <a:t>г. – 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</a:rPr>
              <a:t>0,7039%.</a:t>
            </a:r>
            <a:endParaRPr lang="ru-RU" dirty="0">
              <a:solidFill>
                <a:schemeClr val="tx2"/>
              </a:solidFill>
              <a:latin typeface="Times New Roman" pitchFamily="18" charset="0"/>
            </a:endParaRPr>
          </a:p>
          <a:p>
            <a:pPr marL="342900" indent="-342900" algn="ctr" eaLnBrk="1" hangingPunct="1">
              <a:buFontTx/>
              <a:buAutoNum type="arabicPeriod"/>
              <a:defRPr/>
            </a:pPr>
            <a:endParaRPr lang="ru-RU" sz="1400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22535" name="AutoShape 11"/>
          <p:cNvSpPr>
            <a:spLocks noChangeArrowheads="1"/>
          </p:cNvSpPr>
          <p:nvPr/>
        </p:nvSpPr>
        <p:spPr bwMode="auto">
          <a:xfrm>
            <a:off x="304800" y="152400"/>
            <a:ext cx="8382000" cy="1933575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мы платим налогов в местный бюджет?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altLang="ru-RU" sz="25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 изменяются их пропорции?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Какая часть уплаченного налога поступает в бюджет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Курского района Курской области?</a:t>
            </a:r>
          </a:p>
        </p:txBody>
      </p:sp>
      <p:sp>
        <p:nvSpPr>
          <p:cNvPr id="22536" name="Rectangle 17"/>
          <p:cNvSpPr>
            <a:spLocks noChangeArrowheads="1"/>
          </p:cNvSpPr>
          <p:nvPr/>
        </p:nvSpPr>
        <p:spPr bwMode="auto">
          <a:xfrm>
            <a:off x="0" y="20859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22537" name="Rectangle 19"/>
          <p:cNvSpPr>
            <a:spLocks noChangeArrowheads="1"/>
          </p:cNvSpPr>
          <p:nvPr/>
        </p:nvSpPr>
        <p:spPr bwMode="auto">
          <a:xfrm>
            <a:off x="0" y="20859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22538" name="Rectangle 21"/>
          <p:cNvSpPr>
            <a:spLocks noChangeArrowheads="1"/>
          </p:cNvSpPr>
          <p:nvPr/>
        </p:nvSpPr>
        <p:spPr bwMode="auto">
          <a:xfrm>
            <a:off x="0" y="20859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22539" name="Rectangle 23"/>
          <p:cNvSpPr>
            <a:spLocks noChangeArrowheads="1"/>
          </p:cNvSpPr>
          <p:nvPr/>
        </p:nvSpPr>
        <p:spPr bwMode="auto">
          <a:xfrm>
            <a:off x="0" y="20859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858000" y="6379696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25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656908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5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6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23557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36870" name="AutoShape 11"/>
          <p:cNvSpPr>
            <a:spLocks noChangeArrowheads="1"/>
          </p:cNvSpPr>
          <p:nvPr/>
        </p:nvSpPr>
        <p:spPr bwMode="auto">
          <a:xfrm>
            <a:off x="76200" y="1066800"/>
            <a:ext cx="8915400" cy="56388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 cap="rnd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marL="342900" indent="-342900" algn="ctr" eaLnBrk="1" hangingPunct="1">
              <a:buFontTx/>
              <a:buAutoNum type="arabicPeriod"/>
              <a:defRPr/>
            </a:pPr>
            <a:r>
              <a:rPr lang="ru-RU" sz="1900" b="1" u="sng" dirty="0">
                <a:solidFill>
                  <a:schemeClr val="tx2"/>
                </a:solidFill>
                <a:latin typeface="Times New Roman" pitchFamily="18" charset="0"/>
              </a:rPr>
              <a:t>Доходы от использования и продажи </a:t>
            </a:r>
            <a:r>
              <a:rPr lang="ru-RU" sz="1900" b="1" u="sng" dirty="0" smtClean="0">
                <a:solidFill>
                  <a:schemeClr val="tx2"/>
                </a:solidFill>
                <a:latin typeface="Times New Roman" pitchFamily="18" charset="0"/>
              </a:rPr>
              <a:t>муниципального имущества</a:t>
            </a:r>
            <a:r>
              <a:rPr lang="ru-RU" sz="1500" u="sng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</a:p>
          <a:p>
            <a:pPr algn="ctr" eaLnBrk="1" hangingPunct="1">
              <a:defRPr/>
            </a:pPr>
            <a:r>
              <a:rPr lang="ru-RU" sz="1500" dirty="0" smtClean="0">
                <a:solidFill>
                  <a:schemeClr val="tx2"/>
                </a:solidFill>
                <a:latin typeface="Times New Roman" pitchFamily="18" charset="0"/>
              </a:rPr>
              <a:t>поступают 100% в бюджет района от уплаченной суммы;</a:t>
            </a:r>
          </a:p>
          <a:p>
            <a:pPr algn="ctr" eaLnBrk="1" hangingPunct="1">
              <a:defRPr/>
            </a:pPr>
            <a:endParaRPr lang="ru-RU" sz="1500" dirty="0">
              <a:solidFill>
                <a:schemeClr val="tx2"/>
              </a:solidFill>
              <a:latin typeface="Times New Roman" pitchFamily="18" charset="0"/>
            </a:endParaRPr>
          </a:p>
          <a:p>
            <a:pPr marL="342900" indent="-342900" algn="ctr" eaLnBrk="1" hangingPunct="1">
              <a:defRPr/>
            </a:pPr>
            <a:r>
              <a:rPr lang="ru-RU" sz="1500" b="1" dirty="0" smtClean="0">
                <a:solidFill>
                  <a:schemeClr val="tx2"/>
                </a:solidFill>
                <a:latin typeface="Times New Roman" pitchFamily="18" charset="0"/>
              </a:rPr>
              <a:t>2</a:t>
            </a:r>
            <a:r>
              <a:rPr lang="ru-RU" sz="1500" b="1" dirty="0">
                <a:solidFill>
                  <a:schemeClr val="tx2"/>
                </a:solidFill>
                <a:latin typeface="Times New Roman" pitchFamily="18" charset="0"/>
              </a:rPr>
              <a:t>. </a:t>
            </a:r>
            <a:r>
              <a:rPr lang="ru-RU" sz="1900" b="1" u="sng" dirty="0">
                <a:latin typeface="Times New Roman" pitchFamily="18" charset="0"/>
              </a:rPr>
              <a:t>Доходы от передачи в аренду и продажи земельных участков</a:t>
            </a:r>
            <a:r>
              <a:rPr lang="ru-RU" sz="1500" dirty="0">
                <a:latin typeface="Times New Roman" pitchFamily="18" charset="0"/>
              </a:rPr>
              <a:t>, </a:t>
            </a:r>
          </a:p>
          <a:p>
            <a:pPr marL="342900" indent="-342900" algn="ctr" eaLnBrk="1" hangingPunct="1">
              <a:defRPr/>
            </a:pPr>
            <a:r>
              <a:rPr lang="ru-RU" sz="1500" dirty="0">
                <a:latin typeface="Times New Roman" pitchFamily="18" charset="0"/>
              </a:rPr>
              <a:t>государственная собственность на которые </a:t>
            </a:r>
            <a:r>
              <a:rPr lang="ru-RU" sz="1500" dirty="0" smtClean="0">
                <a:latin typeface="Times New Roman" pitchFamily="18" charset="0"/>
              </a:rPr>
              <a:t>не </a:t>
            </a:r>
            <a:r>
              <a:rPr lang="ru-RU" sz="1500" dirty="0">
                <a:latin typeface="Times New Roman" pitchFamily="18" charset="0"/>
              </a:rPr>
              <a:t>разграничена и которые расположены </a:t>
            </a:r>
            <a:r>
              <a:rPr lang="ru-RU" sz="1500" dirty="0" smtClean="0">
                <a:latin typeface="Times New Roman" pitchFamily="18" charset="0"/>
              </a:rPr>
              <a:t>в</a:t>
            </a:r>
          </a:p>
          <a:p>
            <a:pPr marL="342900" indent="-342900" algn="ctr" eaLnBrk="1" hangingPunct="1">
              <a:defRPr/>
            </a:pPr>
            <a:r>
              <a:rPr lang="ru-RU" sz="1500" dirty="0" smtClean="0">
                <a:latin typeface="Times New Roman" pitchFamily="18" charset="0"/>
              </a:rPr>
              <a:t> </a:t>
            </a:r>
            <a:r>
              <a:rPr lang="ru-RU" sz="1500" dirty="0">
                <a:latin typeface="Times New Roman" pitchFamily="18" charset="0"/>
              </a:rPr>
              <a:t>границах сельских поселений Курского района, </a:t>
            </a:r>
            <a:r>
              <a:rPr lang="ru-RU" sz="1500" dirty="0" smtClean="0">
                <a:solidFill>
                  <a:schemeClr val="tx2"/>
                </a:solidFill>
                <a:latin typeface="Times New Roman" pitchFamily="18" charset="0"/>
              </a:rPr>
              <a:t>поступают </a:t>
            </a:r>
            <a:r>
              <a:rPr lang="ru-RU" sz="1500" dirty="0">
                <a:solidFill>
                  <a:schemeClr val="tx2"/>
                </a:solidFill>
                <a:latin typeface="Times New Roman" pitchFamily="18" charset="0"/>
              </a:rPr>
              <a:t>100% в бюджет района </a:t>
            </a:r>
            <a:endParaRPr lang="ru-RU" sz="15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marL="342900" indent="-342900" algn="ctr" eaLnBrk="1" hangingPunct="1">
              <a:defRPr/>
            </a:pPr>
            <a:r>
              <a:rPr lang="ru-RU" sz="1500" dirty="0" smtClean="0">
                <a:solidFill>
                  <a:schemeClr val="tx2"/>
                </a:solidFill>
                <a:latin typeface="Times New Roman" pitchFamily="18" charset="0"/>
              </a:rPr>
              <a:t>от </a:t>
            </a:r>
            <a:r>
              <a:rPr lang="ru-RU" sz="1500" dirty="0">
                <a:solidFill>
                  <a:schemeClr val="tx2"/>
                </a:solidFill>
                <a:latin typeface="Times New Roman" pitchFamily="18" charset="0"/>
              </a:rPr>
              <a:t>уплаченной </a:t>
            </a:r>
            <a:r>
              <a:rPr lang="ru-RU" sz="1500" dirty="0" smtClean="0">
                <a:solidFill>
                  <a:schemeClr val="tx2"/>
                </a:solidFill>
                <a:latin typeface="Times New Roman" pitchFamily="18" charset="0"/>
              </a:rPr>
              <a:t>суммы</a:t>
            </a:r>
            <a:r>
              <a:rPr lang="ru-RU" sz="1500" dirty="0" smtClean="0">
                <a:latin typeface="Times New Roman" pitchFamily="18" charset="0"/>
              </a:rPr>
              <a:t>;</a:t>
            </a:r>
          </a:p>
          <a:p>
            <a:pPr marL="342900" indent="-342900" algn="ctr" eaLnBrk="1" hangingPunct="1">
              <a:defRPr/>
            </a:pPr>
            <a:endParaRPr lang="ru-RU" sz="1500" dirty="0">
              <a:solidFill>
                <a:schemeClr val="tx2"/>
              </a:solidFill>
              <a:latin typeface="Times New Roman" pitchFamily="18" charset="0"/>
            </a:endParaRPr>
          </a:p>
          <a:p>
            <a:pPr marL="342900" indent="-342900" algn="ctr" eaLnBrk="1" hangingPunct="1">
              <a:defRPr/>
            </a:pPr>
            <a:r>
              <a:rPr lang="ru-RU" sz="1500" b="1" dirty="0" smtClean="0">
                <a:solidFill>
                  <a:schemeClr val="tx2"/>
                </a:solidFill>
                <a:latin typeface="Times New Roman" pitchFamily="18" charset="0"/>
              </a:rPr>
              <a:t>3</a:t>
            </a:r>
            <a:r>
              <a:rPr lang="ru-RU" sz="1900" b="1" dirty="0">
                <a:solidFill>
                  <a:schemeClr val="tx2"/>
                </a:solidFill>
                <a:latin typeface="Times New Roman" pitchFamily="18" charset="0"/>
              </a:rPr>
              <a:t>. </a:t>
            </a:r>
            <a:r>
              <a:rPr lang="ru-RU" sz="1900" b="1" u="sng" dirty="0">
                <a:solidFill>
                  <a:schemeClr val="tx2"/>
                </a:solidFill>
                <a:latin typeface="Times New Roman" pitchFamily="18" charset="0"/>
              </a:rPr>
              <a:t>Платежи в виде штрафов и иных санкций за</a:t>
            </a:r>
            <a:r>
              <a:rPr lang="ru-RU" sz="1500" b="1" dirty="0">
                <a:solidFill>
                  <a:schemeClr val="tx2"/>
                </a:solidFill>
                <a:latin typeface="Times New Roman" pitchFamily="18" charset="0"/>
              </a:rPr>
              <a:t>: </a:t>
            </a:r>
          </a:p>
          <a:p>
            <a:pPr marL="342900" indent="-342900" algn="ctr" eaLnBrk="1" hangingPunct="1">
              <a:buFontTx/>
              <a:buChar char="-"/>
              <a:defRPr/>
            </a:pPr>
            <a:r>
              <a:rPr lang="ru-RU" sz="1500" b="1" dirty="0">
                <a:solidFill>
                  <a:schemeClr val="tx2"/>
                </a:solidFill>
                <a:latin typeface="Times New Roman" pitchFamily="18" charset="0"/>
              </a:rPr>
              <a:t>нарушение законодательства </a:t>
            </a:r>
            <a:r>
              <a:rPr lang="ru-RU" sz="1500" b="1" dirty="0">
                <a:latin typeface="Times New Roman" pitchFamily="18" charset="0"/>
              </a:rPr>
              <a:t>о контрактной системе</a:t>
            </a:r>
            <a:r>
              <a:rPr lang="ru-RU" sz="1500" dirty="0">
                <a:latin typeface="Times New Roman" pitchFamily="18" charset="0"/>
              </a:rPr>
              <a:t> в сфере закупок товаров, работ, услуг </a:t>
            </a:r>
          </a:p>
          <a:p>
            <a:pPr marL="342900" indent="-342900" algn="ctr" eaLnBrk="1" hangingPunct="1">
              <a:defRPr/>
            </a:pPr>
            <a:r>
              <a:rPr lang="ru-RU" sz="1500" dirty="0">
                <a:latin typeface="Times New Roman" pitchFamily="18" charset="0"/>
              </a:rPr>
              <a:t>для обеспечения  государственных и муниципальных нужд, если закупки </a:t>
            </a:r>
            <a:r>
              <a:rPr lang="ru-RU" sz="1500" dirty="0" smtClean="0">
                <a:latin typeface="Times New Roman" pitchFamily="18" charset="0"/>
              </a:rPr>
              <a:t>товаров</a:t>
            </a:r>
            <a:r>
              <a:rPr lang="ru-RU" sz="1500" dirty="0">
                <a:latin typeface="Times New Roman" pitchFamily="18" charset="0"/>
              </a:rPr>
              <a:t>, работ, услуг </a:t>
            </a:r>
            <a:endParaRPr lang="ru-RU" sz="1500" dirty="0" smtClean="0">
              <a:latin typeface="Times New Roman" pitchFamily="18" charset="0"/>
            </a:endParaRPr>
          </a:p>
          <a:p>
            <a:pPr marL="342900" indent="-342900" algn="ctr" eaLnBrk="1" hangingPunct="1">
              <a:defRPr/>
            </a:pPr>
            <a:r>
              <a:rPr lang="ru-RU" sz="1500" dirty="0" smtClean="0">
                <a:latin typeface="Times New Roman" pitchFamily="18" charset="0"/>
              </a:rPr>
              <a:t>осуществлялись </a:t>
            </a:r>
            <a:r>
              <a:rPr lang="ru-RU" sz="1500" dirty="0">
                <a:latin typeface="Times New Roman" pitchFamily="18" charset="0"/>
              </a:rPr>
              <a:t>муниципальным заказчиком, </a:t>
            </a:r>
            <a:r>
              <a:rPr lang="ru-RU" sz="1500" dirty="0" smtClean="0">
                <a:latin typeface="Times New Roman" pitchFamily="18" charset="0"/>
              </a:rPr>
              <a:t>действующим </a:t>
            </a:r>
            <a:r>
              <a:rPr lang="ru-RU" sz="1500" dirty="0">
                <a:latin typeface="Times New Roman" pitchFamily="18" charset="0"/>
              </a:rPr>
              <a:t>от имени муниципального района, </a:t>
            </a:r>
            <a:endParaRPr lang="ru-RU" sz="1500" dirty="0" smtClean="0">
              <a:latin typeface="Times New Roman" pitchFamily="18" charset="0"/>
            </a:endParaRPr>
          </a:p>
          <a:p>
            <a:pPr marL="342900" indent="-342900" algn="ctr" eaLnBrk="1" hangingPunct="1">
              <a:defRPr/>
            </a:pPr>
            <a:r>
              <a:rPr lang="ru-RU" sz="1500" dirty="0" smtClean="0">
                <a:latin typeface="Times New Roman" pitchFamily="18" charset="0"/>
              </a:rPr>
              <a:t>в </a:t>
            </a:r>
            <a:r>
              <a:rPr lang="ru-RU" sz="1500" dirty="0">
                <a:latin typeface="Times New Roman" pitchFamily="18" charset="0"/>
              </a:rPr>
              <a:t>бюджет Курского района </a:t>
            </a:r>
            <a:r>
              <a:rPr lang="ru-RU" sz="1500" dirty="0" smtClean="0">
                <a:solidFill>
                  <a:schemeClr val="tx2"/>
                </a:solidFill>
                <a:latin typeface="Times New Roman" pitchFamily="18" charset="0"/>
              </a:rPr>
              <a:t>поступают </a:t>
            </a:r>
            <a:r>
              <a:rPr lang="ru-RU" sz="1500" dirty="0">
                <a:solidFill>
                  <a:schemeClr val="tx2"/>
                </a:solidFill>
                <a:latin typeface="Times New Roman" pitchFamily="18" charset="0"/>
              </a:rPr>
              <a:t>100% </a:t>
            </a:r>
            <a:r>
              <a:rPr lang="ru-RU" sz="1500" dirty="0" smtClean="0">
                <a:solidFill>
                  <a:schemeClr val="tx2"/>
                </a:solidFill>
                <a:latin typeface="Times New Roman" pitchFamily="18" charset="0"/>
              </a:rPr>
              <a:t>от </a:t>
            </a:r>
            <a:r>
              <a:rPr lang="ru-RU" sz="1500" dirty="0">
                <a:solidFill>
                  <a:schemeClr val="tx2"/>
                </a:solidFill>
                <a:latin typeface="Times New Roman" pitchFamily="18" charset="0"/>
              </a:rPr>
              <a:t>уплаченной </a:t>
            </a:r>
            <a:r>
              <a:rPr lang="ru-RU" sz="1500" dirty="0" smtClean="0">
                <a:solidFill>
                  <a:schemeClr val="tx2"/>
                </a:solidFill>
                <a:latin typeface="Times New Roman" pitchFamily="18" charset="0"/>
              </a:rPr>
              <a:t>суммы</a:t>
            </a:r>
            <a:r>
              <a:rPr lang="ru-RU" sz="1500" dirty="0" smtClean="0">
                <a:latin typeface="Times New Roman" pitchFamily="18" charset="0"/>
              </a:rPr>
              <a:t>;</a:t>
            </a:r>
            <a:endParaRPr lang="ru-RU" sz="1500" dirty="0">
              <a:latin typeface="Times New Roman" pitchFamily="18" charset="0"/>
            </a:endParaRPr>
          </a:p>
          <a:p>
            <a:pPr marL="342900" indent="-342900" algn="ctr" eaLnBrk="1" hangingPunct="1">
              <a:buFontTx/>
              <a:buChar char="-"/>
              <a:defRPr/>
            </a:pPr>
            <a:r>
              <a:rPr lang="ru-RU" sz="1500" b="1" dirty="0">
                <a:solidFill>
                  <a:schemeClr val="tx2"/>
                </a:solidFill>
                <a:latin typeface="Times New Roman" pitchFamily="18" charset="0"/>
              </a:rPr>
              <a:t>нарушение законодательства</a:t>
            </a:r>
            <a:r>
              <a:rPr lang="ru-RU" sz="1500" dirty="0">
                <a:latin typeface="Times New Roman" pitchFamily="18" charset="0"/>
              </a:rPr>
              <a:t> </a:t>
            </a:r>
            <a:r>
              <a:rPr lang="ru-RU" sz="1500" b="1" dirty="0">
                <a:latin typeface="Times New Roman" pitchFamily="18" charset="0"/>
              </a:rPr>
              <a:t>о налогах и </a:t>
            </a:r>
            <a:r>
              <a:rPr lang="ru-RU" sz="1500" b="1" dirty="0" smtClean="0">
                <a:latin typeface="Times New Roman" pitchFamily="18" charset="0"/>
              </a:rPr>
              <a:t>сборах </a:t>
            </a:r>
            <a:endParaRPr lang="ru-RU" sz="1500" dirty="0">
              <a:latin typeface="Times New Roman" pitchFamily="18" charset="0"/>
            </a:endParaRPr>
          </a:p>
          <a:p>
            <a:pPr marL="342900" indent="-342900" algn="ctr" eaLnBrk="1" hangingPunct="1">
              <a:defRPr/>
            </a:pPr>
            <a:r>
              <a:rPr lang="ru-RU" sz="1500" dirty="0">
                <a:latin typeface="Times New Roman" pitchFamily="18" charset="0"/>
              </a:rPr>
              <a:t>за неуплату или несвоевременную уплату налога </a:t>
            </a:r>
            <a:r>
              <a:rPr lang="ru-RU" sz="1500" dirty="0" smtClean="0">
                <a:latin typeface="Times New Roman" pitchFamily="18" charset="0"/>
              </a:rPr>
              <a:t>по </a:t>
            </a:r>
            <a:r>
              <a:rPr lang="ru-RU" sz="1500" dirty="0">
                <a:latin typeface="Times New Roman" pitchFamily="18" charset="0"/>
              </a:rPr>
              <a:t>нормативу отчислений</a:t>
            </a:r>
            <a:r>
              <a:rPr lang="en-US" sz="1500" dirty="0">
                <a:latin typeface="Times New Roman" pitchFamily="18" charset="0"/>
              </a:rPr>
              <a:t> </a:t>
            </a:r>
            <a:r>
              <a:rPr lang="ru-RU" sz="1500" dirty="0">
                <a:latin typeface="Times New Roman" pitchFamily="18" charset="0"/>
              </a:rPr>
              <a:t>соответствующего налога;</a:t>
            </a:r>
          </a:p>
          <a:p>
            <a:pPr marL="342900" indent="-342900" algn="ctr" eaLnBrk="1" hangingPunct="1">
              <a:defRPr/>
            </a:pPr>
            <a:r>
              <a:rPr lang="ru-RU" sz="1500" dirty="0">
                <a:latin typeface="Times New Roman" pitchFamily="18" charset="0"/>
              </a:rPr>
              <a:t> - </a:t>
            </a:r>
            <a:r>
              <a:rPr lang="ru-RU" sz="1500" b="1" dirty="0">
                <a:latin typeface="Times New Roman" pitchFamily="18" charset="0"/>
              </a:rPr>
              <a:t>за административные правонарушения в сфере уплаты налогов и </a:t>
            </a:r>
            <a:r>
              <a:rPr lang="ru-RU" sz="1500" b="1" dirty="0" smtClean="0">
                <a:latin typeface="Times New Roman" pitchFamily="18" charset="0"/>
              </a:rPr>
              <a:t>сборов - </a:t>
            </a:r>
            <a:r>
              <a:rPr lang="ru-RU" sz="1500" dirty="0" smtClean="0">
                <a:latin typeface="Times New Roman" pitchFamily="18" charset="0"/>
              </a:rPr>
              <a:t>50% от уплаченной суммы;</a:t>
            </a:r>
            <a:endParaRPr lang="ru-RU" sz="1500" dirty="0">
              <a:latin typeface="Times New Roman" pitchFamily="18" charset="0"/>
            </a:endParaRPr>
          </a:p>
          <a:p>
            <a:pPr marL="342900" indent="-342900" algn="ctr" eaLnBrk="1" hangingPunct="1">
              <a:buFontTx/>
              <a:buChar char="-"/>
              <a:defRPr/>
            </a:pPr>
            <a:r>
              <a:rPr lang="ru-RU" sz="1500" b="1" dirty="0">
                <a:latin typeface="Times New Roman" pitchFamily="18" charset="0"/>
              </a:rPr>
              <a:t>за нарушение бюджетного </a:t>
            </a:r>
            <a:r>
              <a:rPr lang="ru-RU" sz="1500" b="1" dirty="0" smtClean="0">
                <a:latin typeface="Times New Roman" pitchFamily="18" charset="0"/>
              </a:rPr>
              <a:t>законодательства </a:t>
            </a:r>
            <a:r>
              <a:rPr lang="ru-RU" sz="1500" b="1" dirty="0">
                <a:latin typeface="Times New Roman" pitchFamily="18" charset="0"/>
              </a:rPr>
              <a:t>РФ</a:t>
            </a:r>
            <a:r>
              <a:rPr lang="ru-RU" sz="1500" dirty="0">
                <a:latin typeface="Times New Roman" pitchFamily="18" charset="0"/>
              </a:rPr>
              <a:t> </a:t>
            </a:r>
            <a:r>
              <a:rPr lang="ru-RU" sz="1500" dirty="0" smtClean="0">
                <a:latin typeface="Times New Roman" pitchFamily="18" charset="0"/>
              </a:rPr>
              <a:t> - 100 % от уплаченной суммы;</a:t>
            </a:r>
            <a:endParaRPr lang="ru-RU" sz="1500" dirty="0">
              <a:latin typeface="Times New Roman" pitchFamily="18" charset="0"/>
            </a:endParaRPr>
          </a:p>
          <a:p>
            <a:pPr marL="342900" indent="-342900" algn="ctr" eaLnBrk="1" hangingPunct="1">
              <a:buFontTx/>
              <a:buChar char="-"/>
              <a:defRPr/>
            </a:pPr>
            <a:r>
              <a:rPr lang="ru-RU" sz="1500" b="1" dirty="0">
                <a:latin typeface="Times New Roman" pitchFamily="18" charset="0"/>
              </a:rPr>
              <a:t>за несоблюдение муниципальных правовых актов Курского района Курской области</a:t>
            </a:r>
            <a:r>
              <a:rPr lang="ru-RU" sz="1500" dirty="0">
                <a:latin typeface="Times New Roman" pitchFamily="18" charset="0"/>
              </a:rPr>
              <a:t> </a:t>
            </a:r>
            <a:r>
              <a:rPr lang="ru-RU" sz="1500" dirty="0" smtClean="0">
                <a:latin typeface="Times New Roman" pitchFamily="18" charset="0"/>
              </a:rPr>
              <a:t>– 100%</a:t>
            </a:r>
          </a:p>
          <a:p>
            <a:pPr algn="ctr" eaLnBrk="1" hangingPunct="1">
              <a:defRPr/>
            </a:pPr>
            <a:r>
              <a:rPr lang="ru-RU" sz="1500" dirty="0" smtClean="0">
                <a:latin typeface="Times New Roman" pitchFamily="18" charset="0"/>
              </a:rPr>
              <a:t>от уплаченной суммы;</a:t>
            </a:r>
          </a:p>
          <a:p>
            <a:pPr marL="342900" indent="-342900" algn="ctr" eaLnBrk="1" hangingPunct="1">
              <a:defRPr/>
            </a:pPr>
            <a:endParaRPr lang="ru-RU" sz="1500" b="1" dirty="0">
              <a:solidFill>
                <a:schemeClr val="tx2"/>
              </a:solidFill>
              <a:latin typeface="Times New Roman" pitchFamily="18" charset="0"/>
            </a:endParaRPr>
          </a:p>
          <a:p>
            <a:pPr marL="342900" indent="-342900" algn="ctr" eaLnBrk="1" hangingPunct="1">
              <a:defRPr/>
            </a:pPr>
            <a:r>
              <a:rPr lang="ru-RU" sz="1500" b="1" dirty="0" smtClean="0">
                <a:solidFill>
                  <a:schemeClr val="tx2"/>
                </a:solidFill>
                <a:latin typeface="Times New Roman" pitchFamily="18" charset="0"/>
              </a:rPr>
              <a:t>4</a:t>
            </a:r>
            <a:r>
              <a:rPr lang="ru-RU" sz="1500" b="1" dirty="0">
                <a:solidFill>
                  <a:schemeClr val="tx2"/>
                </a:solidFill>
                <a:latin typeface="Times New Roman" pitchFamily="18" charset="0"/>
              </a:rPr>
              <a:t>. </a:t>
            </a:r>
            <a:r>
              <a:rPr lang="ru-RU" sz="1900" b="1" u="sng" dirty="0">
                <a:latin typeface="Times New Roman" pitchFamily="18" charset="0"/>
              </a:rPr>
              <a:t>Плата за негативное воздействие на окружающую среду</a:t>
            </a:r>
            <a:r>
              <a:rPr lang="ru-RU" sz="1900" u="sng" dirty="0">
                <a:latin typeface="Times New Roman" pitchFamily="18" charset="0"/>
              </a:rPr>
              <a:t> </a:t>
            </a:r>
            <a:r>
              <a:rPr lang="ru-RU" sz="1500" dirty="0">
                <a:latin typeface="Times New Roman" pitchFamily="18" charset="0"/>
              </a:rPr>
              <a:t>по нормативу 60 </a:t>
            </a:r>
            <a:r>
              <a:rPr lang="ru-RU" sz="1500" dirty="0" smtClean="0">
                <a:latin typeface="Times New Roman" pitchFamily="18" charset="0"/>
              </a:rPr>
              <a:t>% </a:t>
            </a:r>
          </a:p>
          <a:p>
            <a:pPr marL="342900" indent="-342900" algn="ctr" eaLnBrk="1" hangingPunct="1">
              <a:defRPr/>
            </a:pPr>
            <a:r>
              <a:rPr lang="ru-RU" sz="1500" dirty="0" smtClean="0">
                <a:latin typeface="Times New Roman" pitchFamily="18" charset="0"/>
              </a:rPr>
              <a:t>от уплаченной суммы.</a:t>
            </a:r>
            <a:endParaRPr lang="ru-RU" sz="1500" dirty="0">
              <a:latin typeface="Times New Roman" pitchFamily="18" charset="0"/>
            </a:endParaRPr>
          </a:p>
          <a:p>
            <a:pPr marL="342900" indent="-342900" algn="ctr" eaLnBrk="1" hangingPunct="1">
              <a:defRPr/>
            </a:pPr>
            <a:endParaRPr lang="ru-RU" sz="1500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23559" name="AutoShape 11"/>
          <p:cNvSpPr>
            <a:spLocks noChangeArrowheads="1"/>
          </p:cNvSpPr>
          <p:nvPr/>
        </p:nvSpPr>
        <p:spPr bwMode="auto">
          <a:xfrm>
            <a:off x="838200" y="228600"/>
            <a:ext cx="7696200" cy="7620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Неналоговые доходы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бюджет Курского района Курской области</a:t>
            </a:r>
            <a:endParaRPr lang="ru-RU" altLang="ru-RU" sz="25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858000" y="6379369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26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122800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9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0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24581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24582" name="AutoShape 11"/>
          <p:cNvSpPr>
            <a:spLocks noChangeArrowheads="1"/>
          </p:cNvSpPr>
          <p:nvPr/>
        </p:nvSpPr>
        <p:spPr bwMode="auto">
          <a:xfrm>
            <a:off x="228600" y="533400"/>
            <a:ext cx="8686800" cy="12192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Безвозмездные поступления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altLang="ru-RU" sz="25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бюджет Курского района Курской области</a:t>
            </a:r>
            <a:endParaRPr lang="ru-RU" altLang="ru-RU" sz="25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895" name="AutoShape 11"/>
          <p:cNvSpPr>
            <a:spLocks noChangeArrowheads="1"/>
          </p:cNvSpPr>
          <p:nvPr/>
        </p:nvSpPr>
        <p:spPr bwMode="auto">
          <a:xfrm>
            <a:off x="152400" y="2819400"/>
            <a:ext cx="2743200" cy="29718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 cap="rnd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2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Дотации</a:t>
            </a:r>
            <a:r>
              <a:rPr lang="ru-RU" sz="22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 eaLnBrk="1" hangingPunct="1">
              <a:defRPr/>
            </a:pPr>
            <a:r>
              <a:rPr lang="ru-RU" sz="22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предоставляются </a:t>
            </a:r>
          </a:p>
          <a:p>
            <a:pPr algn="ctr" eaLnBrk="1" hangingPunct="1">
              <a:defRPr/>
            </a:pPr>
            <a:r>
              <a:rPr lang="ru-RU" sz="22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определения </a:t>
            </a:r>
          </a:p>
          <a:p>
            <a:pPr algn="ctr" eaLnBrk="1" hangingPunct="1">
              <a:defRPr/>
            </a:pPr>
            <a:r>
              <a:rPr lang="ru-RU" sz="22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конкретной цели ее </a:t>
            </a:r>
          </a:p>
          <a:p>
            <a:pPr algn="ctr" eaLnBrk="1" hangingPunct="1">
              <a:defRPr/>
            </a:pPr>
            <a:r>
              <a:rPr lang="ru-RU" sz="22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использования</a:t>
            </a:r>
            <a:r>
              <a:rPr lang="ru-RU" sz="25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7896" name="AutoShape 11"/>
          <p:cNvSpPr>
            <a:spLocks noChangeArrowheads="1"/>
          </p:cNvSpPr>
          <p:nvPr/>
        </p:nvSpPr>
        <p:spPr bwMode="auto">
          <a:xfrm>
            <a:off x="3200400" y="3505200"/>
            <a:ext cx="2743200" cy="29718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 cap="rnd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2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Субвенции </a:t>
            </a:r>
          </a:p>
          <a:p>
            <a:pPr algn="ctr" eaLnBrk="1" hangingPunct="1">
              <a:defRPr/>
            </a:pPr>
            <a:r>
              <a:rPr lang="ru-RU" sz="22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предоставляются </a:t>
            </a:r>
          </a:p>
          <a:p>
            <a:pPr algn="ctr" eaLnBrk="1" hangingPunct="1">
              <a:defRPr/>
            </a:pPr>
            <a:r>
              <a:rPr lang="ru-RU" sz="22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финансирование </a:t>
            </a:r>
          </a:p>
          <a:p>
            <a:pPr algn="ctr" eaLnBrk="1" hangingPunct="1">
              <a:defRPr/>
            </a:pPr>
            <a:r>
              <a:rPr lang="ru-RU" sz="22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«переданных» </a:t>
            </a:r>
          </a:p>
          <a:p>
            <a:pPr algn="ctr" eaLnBrk="1" hangingPunct="1">
              <a:defRPr/>
            </a:pPr>
            <a:r>
              <a:rPr lang="ru-RU" sz="22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полномочий</a:t>
            </a:r>
            <a:endParaRPr lang="ru-RU" sz="25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897" name="AutoShape 11"/>
          <p:cNvSpPr>
            <a:spLocks noChangeArrowheads="1"/>
          </p:cNvSpPr>
          <p:nvPr/>
        </p:nvSpPr>
        <p:spPr bwMode="auto">
          <a:xfrm>
            <a:off x="6248400" y="2819400"/>
            <a:ext cx="2743200" cy="29718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 cap="rnd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2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Субсидии</a:t>
            </a:r>
            <a:r>
              <a:rPr lang="ru-RU" sz="22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 eaLnBrk="1" hangingPunct="1">
              <a:defRPr/>
            </a:pPr>
            <a:r>
              <a:rPr lang="ru-RU" sz="22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предоставляются </a:t>
            </a:r>
          </a:p>
          <a:p>
            <a:pPr algn="ctr" eaLnBrk="1" hangingPunct="1">
              <a:defRPr/>
            </a:pPr>
            <a:r>
              <a:rPr lang="ru-RU" sz="22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целях </a:t>
            </a:r>
            <a:endParaRPr lang="ru-RU" sz="22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defRPr/>
            </a:pPr>
            <a:r>
              <a:rPr lang="ru-RU" sz="22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софинансирования </a:t>
            </a:r>
          </a:p>
          <a:p>
            <a:pPr algn="ctr" eaLnBrk="1" hangingPunct="1">
              <a:defRPr/>
            </a:pPr>
            <a:r>
              <a:rPr lang="ru-RU" sz="22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22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асходных </a:t>
            </a:r>
          </a:p>
          <a:p>
            <a:pPr algn="ctr" eaLnBrk="1" hangingPunct="1">
              <a:defRPr/>
            </a:pPr>
            <a:r>
              <a:rPr lang="ru-RU" sz="22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2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бязательств </a:t>
            </a:r>
          </a:p>
          <a:p>
            <a:pPr algn="ctr" eaLnBrk="1" hangingPunct="1">
              <a:defRPr/>
            </a:pPr>
            <a:r>
              <a:rPr lang="ru-RU" sz="22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2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вопросам </a:t>
            </a:r>
          </a:p>
          <a:p>
            <a:pPr algn="ctr" eaLnBrk="1" hangingPunct="1">
              <a:defRPr/>
            </a:pPr>
            <a:r>
              <a:rPr lang="ru-RU" sz="22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местного значения</a:t>
            </a:r>
          </a:p>
        </p:txBody>
      </p:sp>
      <p:sp>
        <p:nvSpPr>
          <p:cNvPr id="37898" name="AutoShape 29"/>
          <p:cNvSpPr>
            <a:spLocks noChangeArrowheads="1"/>
          </p:cNvSpPr>
          <p:nvPr/>
        </p:nvSpPr>
        <p:spPr bwMode="auto">
          <a:xfrm>
            <a:off x="4038600" y="1981200"/>
            <a:ext cx="1066800" cy="1371600"/>
          </a:xfrm>
          <a:prstGeom prst="downArrow">
            <a:avLst>
              <a:gd name="adj1" fmla="val 50000"/>
              <a:gd name="adj2" fmla="val 33333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37899" name="AutoShape 29"/>
          <p:cNvSpPr>
            <a:spLocks noChangeArrowheads="1"/>
          </p:cNvSpPr>
          <p:nvPr/>
        </p:nvSpPr>
        <p:spPr bwMode="auto">
          <a:xfrm>
            <a:off x="1066800" y="1905000"/>
            <a:ext cx="838200" cy="6858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37900" name="AutoShape 29"/>
          <p:cNvSpPr>
            <a:spLocks noChangeArrowheads="1"/>
          </p:cNvSpPr>
          <p:nvPr/>
        </p:nvSpPr>
        <p:spPr bwMode="auto">
          <a:xfrm>
            <a:off x="7239000" y="1981200"/>
            <a:ext cx="838200" cy="6858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27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73056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9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65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0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24581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24582" name="AutoShape 11"/>
          <p:cNvSpPr>
            <a:spLocks noChangeArrowheads="1"/>
          </p:cNvSpPr>
          <p:nvPr/>
        </p:nvSpPr>
        <p:spPr bwMode="auto">
          <a:xfrm>
            <a:off x="95251" y="139859"/>
            <a:ext cx="8839200" cy="814627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Кем и как определяется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безвозмездных поступлений в местный бюджет? </a:t>
            </a:r>
            <a:endParaRPr lang="ru-RU" altLang="ru-RU" sz="24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895" name="AutoShape 11"/>
          <p:cNvSpPr>
            <a:spLocks noChangeArrowheads="1"/>
          </p:cNvSpPr>
          <p:nvPr/>
        </p:nvSpPr>
        <p:spPr bwMode="auto">
          <a:xfrm>
            <a:off x="370009" y="1052513"/>
            <a:ext cx="2452148" cy="541893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 cap="rnd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2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Дотации</a:t>
            </a:r>
            <a:r>
              <a:rPr lang="ru-RU" sz="2200" dirty="0">
                <a:solidFill>
                  <a:schemeClr val="tx2"/>
                </a:solidFill>
                <a:latin typeface="Arial" charset="0"/>
              </a:rPr>
              <a:t> </a:t>
            </a:r>
          </a:p>
        </p:txBody>
      </p:sp>
      <p:sp>
        <p:nvSpPr>
          <p:cNvPr id="37896" name="AutoShape 11"/>
          <p:cNvSpPr>
            <a:spLocks noChangeArrowheads="1"/>
          </p:cNvSpPr>
          <p:nvPr/>
        </p:nvSpPr>
        <p:spPr bwMode="auto">
          <a:xfrm>
            <a:off x="3395868" y="1065332"/>
            <a:ext cx="2615152" cy="537966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 cap="rnd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2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Субвенции</a:t>
            </a:r>
            <a:r>
              <a:rPr lang="ru-RU" sz="2200" b="1" dirty="0">
                <a:solidFill>
                  <a:schemeClr val="tx2"/>
                </a:solidFill>
                <a:latin typeface="Arial" charset="0"/>
              </a:rPr>
              <a:t> </a:t>
            </a:r>
          </a:p>
        </p:txBody>
      </p:sp>
      <p:sp>
        <p:nvSpPr>
          <p:cNvPr id="37897" name="AutoShape 11"/>
          <p:cNvSpPr>
            <a:spLocks noChangeArrowheads="1"/>
          </p:cNvSpPr>
          <p:nvPr/>
        </p:nvSpPr>
        <p:spPr bwMode="auto">
          <a:xfrm>
            <a:off x="6553200" y="1058307"/>
            <a:ext cx="2223548" cy="541893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 cap="rnd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2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Субсидии</a:t>
            </a:r>
            <a:r>
              <a:rPr lang="ru-RU" sz="2200" dirty="0">
                <a:solidFill>
                  <a:schemeClr val="tx2"/>
                </a:solidFill>
                <a:latin typeface="Arial" charset="0"/>
              </a:rPr>
              <a:t> </a:t>
            </a:r>
          </a:p>
        </p:txBody>
      </p:sp>
      <p:sp>
        <p:nvSpPr>
          <p:cNvPr id="37898" name="AutoShape 29"/>
          <p:cNvSpPr>
            <a:spLocks noChangeArrowheads="1"/>
          </p:cNvSpPr>
          <p:nvPr/>
        </p:nvSpPr>
        <p:spPr bwMode="auto">
          <a:xfrm>
            <a:off x="4361015" y="1535824"/>
            <a:ext cx="762000" cy="427991"/>
          </a:xfrm>
          <a:prstGeom prst="downArrow">
            <a:avLst>
              <a:gd name="adj1" fmla="val 50000"/>
              <a:gd name="adj2" fmla="val 33333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37899" name="AutoShape 29"/>
          <p:cNvSpPr>
            <a:spLocks noChangeArrowheads="1"/>
          </p:cNvSpPr>
          <p:nvPr/>
        </p:nvSpPr>
        <p:spPr bwMode="auto">
          <a:xfrm>
            <a:off x="1024130" y="1524000"/>
            <a:ext cx="838200" cy="438231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37900" name="AutoShape 29"/>
          <p:cNvSpPr>
            <a:spLocks noChangeArrowheads="1"/>
          </p:cNvSpPr>
          <p:nvPr/>
        </p:nvSpPr>
        <p:spPr bwMode="auto">
          <a:xfrm>
            <a:off x="7200900" y="1512176"/>
            <a:ext cx="838200" cy="486796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14" name="AutoShape 11"/>
          <p:cNvSpPr>
            <a:spLocks noChangeArrowheads="1"/>
          </p:cNvSpPr>
          <p:nvPr/>
        </p:nvSpPr>
        <p:spPr bwMode="auto">
          <a:xfrm>
            <a:off x="95251" y="2060100"/>
            <a:ext cx="2835579" cy="4661376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 cap="rnd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endParaRPr lang="ru-RU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defRPr/>
            </a:pPr>
            <a:endParaRPr lang="ru-RU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defRPr/>
            </a:pPr>
            <a:endParaRPr lang="ru-RU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defRPr/>
            </a:pPr>
            <a:endParaRPr lang="ru-RU" sz="1700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Предусматриваются 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бюджете 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субъекта РФ в целях 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выравнивания бюджетной 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обеспеченности 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муниципальных районов, </a:t>
            </a:r>
          </a:p>
          <a:p>
            <a:pPr algn="ctr" eaLnBrk="1" hangingPunct="1">
              <a:defRPr/>
            </a:pPr>
            <a:r>
              <a:rPr lang="ru-RU" sz="16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также на поддержку мер по </a:t>
            </a:r>
          </a:p>
          <a:p>
            <a:pPr algn="ctr" eaLnBrk="1" hangingPunct="1">
              <a:defRPr/>
            </a:pPr>
            <a:r>
              <a:rPr lang="ru-RU" sz="16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беспечению 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сбалансированности  бюджетов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образуют региональный </a:t>
            </a:r>
          </a:p>
          <a:p>
            <a:pPr algn="ctr" eaLnBrk="1" hangingPunct="1">
              <a:defRPr/>
            </a:pPr>
            <a:r>
              <a:rPr lang="ru-RU" sz="16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онд финансовой поддержки </a:t>
            </a:r>
          </a:p>
          <a:p>
            <a:pPr algn="ctr" eaLnBrk="1" hangingPunct="1">
              <a:defRPr/>
            </a:pPr>
            <a:r>
              <a:rPr lang="ru-RU" sz="16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униципальных районов.</a:t>
            </a:r>
          </a:p>
          <a:p>
            <a:pPr algn="ctr" eaLnBrk="1" hangingPunct="1">
              <a:defRPr/>
            </a:pPr>
            <a:endParaRPr lang="ru-RU" sz="1600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Порядок </a:t>
            </a:r>
            <a:r>
              <a:rPr lang="ru-RU" sz="16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методика </a:t>
            </a:r>
            <a:endParaRPr lang="ru-RU" sz="1600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defRPr/>
            </a:pPr>
            <a:r>
              <a:rPr lang="ru-RU" sz="16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распределения </a:t>
            </a: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дотаций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утверждаются </a:t>
            </a:r>
            <a:r>
              <a:rPr lang="ru-RU" sz="16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законом </a:t>
            </a:r>
            <a:endParaRPr lang="ru-RU" sz="1600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defRPr/>
            </a:pPr>
            <a:r>
              <a:rPr lang="ru-RU" sz="16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убъекта РФ.</a:t>
            </a:r>
            <a:endParaRPr lang="ru-RU" sz="16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defRPr/>
            </a:pPr>
            <a:r>
              <a:rPr lang="ru-RU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defRPr/>
            </a:pPr>
            <a:endParaRPr lang="ru-RU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defRPr/>
            </a:pPr>
            <a:endParaRPr lang="ru-RU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AutoShape 11"/>
          <p:cNvSpPr>
            <a:spLocks noChangeArrowheads="1"/>
          </p:cNvSpPr>
          <p:nvPr/>
        </p:nvSpPr>
        <p:spPr bwMode="auto">
          <a:xfrm>
            <a:off x="3048000" y="2060100"/>
            <a:ext cx="3394435" cy="4661375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 cap="rnd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endParaRPr lang="ru-RU" sz="1700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defRPr/>
            </a:pPr>
            <a:endParaRPr lang="ru-RU" sz="17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Предоставляются за счет 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субвенций из федерального </a:t>
            </a:r>
          </a:p>
          <a:p>
            <a:pPr algn="ctr" eaLnBrk="1" hangingPunct="1">
              <a:defRPr/>
            </a:pPr>
            <a:r>
              <a:rPr lang="ru-RU" sz="16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юджета или иных доходов 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субъекта РФ в объеме, 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необходимом для осуществления</a:t>
            </a:r>
          </a:p>
          <a:p>
            <a:pPr algn="ctr" eaLnBrk="1" hangingPunct="1">
              <a:defRPr/>
            </a:pPr>
            <a:r>
              <a:rPr lang="ru-RU" sz="16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рганами местного 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самоуправления отдельных 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государственных </a:t>
            </a:r>
          </a:p>
          <a:p>
            <a:pPr algn="ctr" eaLnBrk="1" hangingPunct="1">
              <a:defRPr/>
            </a:pPr>
            <a:r>
              <a:rPr lang="ru-RU" sz="16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олномочий, переданных 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 законами субъектов РФ.</a:t>
            </a:r>
          </a:p>
          <a:p>
            <a:pPr algn="ctr" eaLnBrk="1" hangingPunct="1">
              <a:defRPr/>
            </a:pPr>
            <a:endParaRPr lang="ru-RU" sz="1600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Утверждаются законом о 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бюджете субъекта РФ 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очередной финансовый 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 по каждому 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муниципальному образованию</a:t>
            </a:r>
          </a:p>
          <a:p>
            <a:pPr algn="ctr" eaLnBrk="1" hangingPunct="1">
              <a:defRPr/>
            </a:pPr>
            <a:r>
              <a:rPr lang="ru-RU" sz="16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виду субвенции.</a:t>
            </a:r>
          </a:p>
          <a:p>
            <a:pPr algn="ctr" eaLnBrk="1" hangingPunct="1">
              <a:defRPr/>
            </a:pPr>
            <a:r>
              <a:rPr lang="ru-RU" sz="17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 eaLnBrk="1" hangingPunct="1">
              <a:defRPr/>
            </a:pPr>
            <a:r>
              <a:rPr lang="ru-RU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AutoShape 11"/>
          <p:cNvSpPr>
            <a:spLocks noChangeArrowheads="1"/>
          </p:cNvSpPr>
          <p:nvPr/>
        </p:nvSpPr>
        <p:spPr bwMode="auto">
          <a:xfrm>
            <a:off x="6553200" y="2065893"/>
            <a:ext cx="2514600" cy="4655582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 cap="rnd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Образуется 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региональный 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фонд 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софинансирования 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расходов, из которого 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основании законов 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субъекта РФ или 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решений высшего 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исполнительного</a:t>
            </a:r>
          </a:p>
          <a:p>
            <a:pPr algn="ctr" eaLnBrk="1" hangingPunct="1">
              <a:defRPr/>
            </a:pPr>
            <a:r>
              <a:rPr lang="ru-RU" sz="16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ргана государственной </a:t>
            </a:r>
          </a:p>
          <a:p>
            <a:pPr algn="ctr" eaLnBrk="1" hangingPunct="1">
              <a:defRPr/>
            </a:pPr>
            <a:r>
              <a:rPr lang="ru-RU" sz="16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ласти распределяются 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субсидии местным 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бюджетам </a:t>
            </a:r>
          </a:p>
          <a:p>
            <a:pPr algn="ctr" eaLnBrk="1" hangingPunct="1">
              <a:defRPr/>
            </a:pPr>
            <a:r>
              <a:rPr lang="ru-RU" sz="16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софинансирование 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расходных обязательств.</a:t>
            </a:r>
            <a:endParaRPr lang="ru-RU" sz="16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705600" y="6400799"/>
            <a:ext cx="1981200" cy="320675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28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311671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3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4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25605" name="AutoShape 11"/>
          <p:cNvSpPr>
            <a:spLocks noChangeArrowheads="1"/>
          </p:cNvSpPr>
          <p:nvPr/>
        </p:nvSpPr>
        <p:spPr bwMode="auto">
          <a:xfrm>
            <a:off x="457200" y="381000"/>
            <a:ext cx="8382000" cy="9906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Источники финансирования дефицита </a:t>
            </a:r>
            <a:endParaRPr lang="ru-RU" altLang="ru-RU" sz="2500" b="1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Курского </a:t>
            </a:r>
            <a:r>
              <a:rPr lang="ru-RU" altLang="ru-RU" sz="25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района Курской </a:t>
            </a:r>
            <a:r>
              <a:rPr lang="ru-RU" altLang="ru-RU" sz="25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</a:t>
            </a:r>
            <a:endParaRPr lang="ru-RU" altLang="ru-RU" sz="25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606" name="AutoShape 11"/>
          <p:cNvSpPr>
            <a:spLocks noChangeArrowheads="1"/>
          </p:cNvSpPr>
          <p:nvPr/>
        </p:nvSpPr>
        <p:spPr bwMode="auto">
          <a:xfrm>
            <a:off x="2667000" y="3276600"/>
            <a:ext cx="3733800" cy="20574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 b="1" dirty="0"/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Денежные средства,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предоставляемые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бюджетом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другому бюджету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бюджетной системы РФ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возвратной и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возмездной основах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2500" dirty="0">
              <a:solidFill>
                <a:schemeClr val="tx2"/>
              </a:solidFill>
            </a:endParaRPr>
          </a:p>
        </p:txBody>
      </p:sp>
      <p:sp>
        <p:nvSpPr>
          <p:cNvPr id="25607" name="AutoShape 11"/>
          <p:cNvSpPr>
            <a:spLocks noChangeArrowheads="1"/>
          </p:cNvSpPr>
          <p:nvPr/>
        </p:nvSpPr>
        <p:spPr bwMode="auto">
          <a:xfrm>
            <a:off x="5943600" y="2895600"/>
            <a:ext cx="2971800" cy="26670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 dirty="0"/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Заем в денежной форме,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предоставляемый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кредитной организацией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муниципальному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образованию на условиях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возвратности с выплатой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заемщиком процента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пользование займом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2500" dirty="0">
              <a:solidFill>
                <a:schemeClr val="tx2"/>
              </a:solidFill>
            </a:endParaRPr>
          </a:p>
        </p:txBody>
      </p:sp>
      <p:sp>
        <p:nvSpPr>
          <p:cNvPr id="25608" name="AutoShape 11"/>
          <p:cNvSpPr>
            <a:spLocks noChangeArrowheads="1"/>
          </p:cNvSpPr>
          <p:nvPr/>
        </p:nvSpPr>
        <p:spPr bwMode="auto">
          <a:xfrm>
            <a:off x="304800" y="2895600"/>
            <a:ext cx="2743200" cy="26670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 b="1" dirty="0"/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Ценные бумаги,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выпущенные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имени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2500" dirty="0">
              <a:solidFill>
                <a:schemeClr val="tx2"/>
              </a:solidFill>
            </a:endParaRPr>
          </a:p>
        </p:txBody>
      </p:sp>
      <p:sp>
        <p:nvSpPr>
          <p:cNvPr id="38921" name="AutoShape 29"/>
          <p:cNvSpPr>
            <a:spLocks noChangeArrowheads="1"/>
          </p:cNvSpPr>
          <p:nvPr/>
        </p:nvSpPr>
        <p:spPr bwMode="auto">
          <a:xfrm>
            <a:off x="4114800" y="2743200"/>
            <a:ext cx="685800" cy="4572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38922" name="AutoShape 29"/>
          <p:cNvSpPr>
            <a:spLocks noChangeArrowheads="1"/>
          </p:cNvSpPr>
          <p:nvPr/>
        </p:nvSpPr>
        <p:spPr bwMode="auto">
          <a:xfrm>
            <a:off x="1219200" y="2438400"/>
            <a:ext cx="685800" cy="6858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38923" name="AutoShape 29"/>
          <p:cNvSpPr>
            <a:spLocks noChangeArrowheads="1"/>
          </p:cNvSpPr>
          <p:nvPr/>
        </p:nvSpPr>
        <p:spPr bwMode="auto">
          <a:xfrm>
            <a:off x="7239000" y="2438400"/>
            <a:ext cx="685800" cy="6858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38924" name="AutoShape 11"/>
          <p:cNvSpPr>
            <a:spLocks noChangeArrowheads="1"/>
          </p:cNvSpPr>
          <p:nvPr/>
        </p:nvSpPr>
        <p:spPr bwMode="auto">
          <a:xfrm>
            <a:off x="381000" y="1676400"/>
            <a:ext cx="2590800" cy="6858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endParaRPr lang="ru-RU" b="1" dirty="0">
              <a:latin typeface="Arial" charset="0"/>
            </a:endParaRPr>
          </a:p>
          <a:p>
            <a:pPr algn="ctr" eaLnBrk="1" hangingPunct="1">
              <a:defRPr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</a:t>
            </a:r>
          </a:p>
          <a:p>
            <a:pPr algn="ctr" eaLnBrk="1" hangingPunct="1">
              <a:defRPr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ценные бумаги</a:t>
            </a:r>
          </a:p>
          <a:p>
            <a:pPr algn="ctr">
              <a:defRPr/>
            </a:pPr>
            <a:endParaRPr lang="ru-RU" sz="2500" dirty="0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38925" name="AutoShape 11"/>
          <p:cNvSpPr>
            <a:spLocks noChangeArrowheads="1"/>
          </p:cNvSpPr>
          <p:nvPr/>
        </p:nvSpPr>
        <p:spPr bwMode="auto">
          <a:xfrm>
            <a:off x="3048000" y="1676400"/>
            <a:ext cx="2971800" cy="9906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Бюджетные кредиты </a:t>
            </a:r>
          </a:p>
          <a:p>
            <a:pPr algn="ctr" eaLnBrk="1" hangingPunct="1">
              <a:defRPr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других бюджетов </a:t>
            </a:r>
          </a:p>
          <a:p>
            <a:pPr algn="ctr" eaLnBrk="1" hangingPunct="1">
              <a:defRPr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бюджетной системы РФ</a:t>
            </a:r>
          </a:p>
        </p:txBody>
      </p:sp>
      <p:sp>
        <p:nvSpPr>
          <p:cNvPr id="38926" name="AutoShape 11"/>
          <p:cNvSpPr>
            <a:spLocks noChangeArrowheads="1"/>
          </p:cNvSpPr>
          <p:nvPr/>
        </p:nvSpPr>
        <p:spPr bwMode="auto">
          <a:xfrm>
            <a:off x="6172200" y="1676400"/>
            <a:ext cx="2667000" cy="6858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endParaRPr lang="ru-RU" b="1" dirty="0">
              <a:latin typeface="Arial" charset="0"/>
            </a:endParaRPr>
          </a:p>
          <a:p>
            <a:pPr algn="ctr" eaLnBrk="1" hangingPunct="1">
              <a:defRPr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Кредиты кредитных </a:t>
            </a:r>
          </a:p>
          <a:p>
            <a:pPr algn="ctr" eaLnBrk="1" hangingPunct="1">
              <a:defRPr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организаций</a:t>
            </a:r>
          </a:p>
          <a:p>
            <a:pPr algn="ctr">
              <a:defRPr/>
            </a:pPr>
            <a:endParaRPr lang="ru-RU" sz="2500" dirty="0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38927" name="AutoShape 11"/>
          <p:cNvSpPr>
            <a:spLocks noChangeArrowheads="1"/>
          </p:cNvSpPr>
          <p:nvPr/>
        </p:nvSpPr>
        <p:spPr bwMode="auto">
          <a:xfrm>
            <a:off x="304800" y="5638799"/>
            <a:ext cx="8077200" cy="1082676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sz="1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году планируется дефицит в сумме </a:t>
            </a:r>
            <a:r>
              <a:rPr lang="ru-RU" sz="1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36 075 755,00 руб</a:t>
            </a:r>
            <a:r>
              <a:rPr lang="ru-RU" sz="1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., </a:t>
            </a:r>
          </a:p>
          <a:p>
            <a:pPr algn="ctr" eaLnBrk="1" hangingPunct="1">
              <a:defRPr/>
            </a:pPr>
            <a:r>
              <a:rPr lang="ru-RU" sz="1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источники финансирования дефицита бюджета – бюджетный кредит в сумме </a:t>
            </a:r>
            <a:r>
              <a:rPr lang="ru-RU" sz="1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27 654 00,00 </a:t>
            </a:r>
            <a:r>
              <a:rPr lang="ru-RU" sz="1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руб. </a:t>
            </a:r>
          </a:p>
          <a:p>
            <a:pPr algn="ctr" eaLnBrk="1" hangingPunct="1">
              <a:defRPr/>
            </a:pPr>
            <a:r>
              <a:rPr lang="ru-RU" sz="1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изменение остатков средств на счетах по учету средств бюджетов в сумме </a:t>
            </a:r>
            <a:r>
              <a:rPr lang="ru-RU" sz="1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8 421 755,00 </a:t>
            </a:r>
            <a:r>
              <a:rPr lang="ru-RU" sz="1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руб.</a:t>
            </a:r>
          </a:p>
          <a:p>
            <a:pPr algn="ctr" eaLnBrk="1" hangingPunct="1">
              <a:defRPr/>
            </a:pPr>
            <a:r>
              <a:rPr lang="ru-RU" sz="1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</a:t>
            </a:r>
            <a:r>
              <a:rPr lang="ru-RU" sz="1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sz="1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sz="1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годов планируется без дефицита.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781800" y="6296025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29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499755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-9082117"/>
            <a:ext cx="4572000" cy="25022235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pPr eaLnBrk="1" hangingPunct="1"/>
            <a:r>
              <a:rPr lang="ru-RU" altLang="ru-RU" sz="1600" b="1" i="1" u="sng" dirty="0"/>
              <a:t/>
            </a:r>
            <a:br>
              <a:rPr lang="ru-RU" altLang="ru-RU" sz="1600" b="1" i="1" u="sng" dirty="0"/>
            </a:br>
            <a:r>
              <a:rPr lang="ru-RU" altLang="ru-RU" sz="1200" b="1" u="sng" dirty="0"/>
              <a:t/>
            </a:r>
            <a:br>
              <a:rPr lang="ru-RU" altLang="ru-RU" sz="1200" b="1" u="sng" dirty="0"/>
            </a:br>
            <a:endParaRPr lang="ru-RU" altLang="ru-RU" sz="800" b="1" u="sng" dirty="0"/>
          </a:p>
          <a:p>
            <a:pPr eaLnBrk="1" hangingPunct="1"/>
            <a:r>
              <a:rPr lang="ru-RU" altLang="ru-RU" sz="1600" b="1" i="1" u="sng" dirty="0"/>
              <a:t/>
            </a:r>
            <a:br>
              <a:rPr lang="ru-RU" altLang="ru-RU" sz="1600" b="1" i="1" u="sng" dirty="0"/>
            </a:br>
            <a:r>
              <a:rPr lang="ru-RU" altLang="ru-RU" sz="1200" b="1" u="sng" dirty="0"/>
              <a:t/>
            </a:r>
            <a:br>
              <a:rPr lang="ru-RU" altLang="ru-RU" sz="1200" b="1" u="sng" dirty="0"/>
            </a:br>
            <a:endParaRPr lang="ru-RU" altLang="ru-RU" sz="800" b="1" u="sng" dirty="0"/>
          </a:p>
          <a:p>
            <a:pPr eaLnBrk="1" hangingPunct="1"/>
            <a:r>
              <a:rPr lang="ru-RU" altLang="ru-RU" sz="1600" b="1" i="1" u="sng" dirty="0"/>
              <a:t/>
            </a:r>
            <a:br>
              <a:rPr lang="ru-RU" altLang="ru-RU" sz="1600" b="1" i="1" u="sng" dirty="0"/>
            </a:br>
            <a:r>
              <a:rPr lang="ru-RU" altLang="ru-RU" sz="1200" b="1" u="sng" dirty="0"/>
              <a:t/>
            </a:r>
            <a:br>
              <a:rPr lang="ru-RU" altLang="ru-RU" sz="1200" b="1" u="sng" dirty="0"/>
            </a:br>
            <a:endParaRPr lang="ru-RU" altLang="ru-RU" sz="800" b="1" u="sng" dirty="0"/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</p:txBody>
      </p:sp>
      <p:graphicFrame>
        <p:nvGraphicFramePr>
          <p:cNvPr id="18" name="Таблица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5555932"/>
              </p:ext>
            </p:extLst>
          </p:nvPr>
        </p:nvGraphicFramePr>
        <p:xfrm>
          <a:off x="258995" y="1676400"/>
          <a:ext cx="8602680" cy="47207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77720">
                  <a:extLst>
                    <a:ext uri="{9D8B030D-6E8A-4147-A177-3AD203B41FA5}">
                      <a16:colId xmlns:a16="http://schemas.microsoft.com/office/drawing/2014/main" val="1134229008"/>
                    </a:ext>
                  </a:extLst>
                </a:gridCol>
                <a:gridCol w="4924960">
                  <a:extLst>
                    <a:ext uri="{9D8B030D-6E8A-4147-A177-3AD203B41FA5}">
                      <a16:colId xmlns:a16="http://schemas.microsoft.com/office/drawing/2014/main" val="2244815140"/>
                    </a:ext>
                  </a:extLst>
                </a:gridCol>
              </a:tblGrid>
              <a:tr h="438211"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 action="ppaction://hlinksldjump"/>
                        </a:rPr>
                        <a:t>Виды безвозмездных поступлений в бюджет Курского района Курской области</a:t>
                      </a:r>
                      <a:r>
                        <a:rPr lang="ru-RU" sz="12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(стр. 27)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ru-RU" sz="1200" b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hlinkClick r:id="rId4" action="ppaction://hlinksldjump"/>
                        </a:rPr>
                        <a:t>Планируемые поступления в доходную</a:t>
                      </a:r>
                      <a:r>
                        <a:rPr lang="ru-RU" altLang="ru-RU" sz="1200" b="1" baseline="0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hlinkClick r:id="rId4" action="ppaction://hlinksldjump"/>
                        </a:rPr>
                        <a:t> </a:t>
                      </a:r>
                      <a:r>
                        <a:rPr lang="ru-RU" altLang="ru-RU" sz="1200" b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hlinkClick r:id="rId4" action="ppaction://hlinksldjump"/>
                        </a:rPr>
                        <a:t>часть бюджета Курского района Курской области в 2025 году</a:t>
                      </a:r>
                      <a:r>
                        <a:rPr lang="ru-RU" altLang="ru-RU" sz="1200" b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</a:rPr>
                        <a:t> (стр. 38)</a:t>
                      </a:r>
                      <a:endParaRPr lang="ru-RU" sz="12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alpha val="9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6136219"/>
                  </a:ext>
                </a:extLst>
              </a:tr>
              <a:tr h="440324">
                <a:tc>
                  <a:txBody>
                    <a:bodyPr/>
                    <a:lstStyle/>
                    <a:p>
                      <a:pPr algn="just" eaLnBrk="1" hangingPunct="1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ru-RU" altLang="ru-RU" sz="1200" b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5" action="ppaction://hlinksldjump"/>
                        </a:rPr>
                        <a:t>Кем и как определяется доля безвозмездных поступлений в местный бюджет? </a:t>
                      </a:r>
                      <a:r>
                        <a:rPr lang="ru-RU" altLang="ru-RU" sz="1200" b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(стр.</a:t>
                      </a:r>
                      <a:r>
                        <a:rPr lang="ru-RU" altLang="ru-RU" sz="1200" b="1" baseline="0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28)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6" action="ppaction://hlinksldjump"/>
                        </a:rPr>
                        <a:t>Расходы бюджета, понятие, приоритетные направления расходов бюджета Курского района Курской области 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(стр. 39-42)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alpha val="9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5603925"/>
                  </a:ext>
                </a:extLst>
              </a:tr>
              <a:tr h="440324">
                <a:tc>
                  <a:txBody>
                    <a:bodyPr/>
                    <a:lstStyle/>
                    <a:p>
                      <a:pPr algn="just" eaLnBrk="1" hangingPunct="1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ru-RU" altLang="ru-RU" sz="1200" b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7" action="ppaction://hlinksldjump"/>
                        </a:rPr>
                        <a:t>Источники финансирования дефицита </a:t>
                      </a:r>
                    </a:p>
                    <a:p>
                      <a:pPr algn="just" eaLnBrk="1" hangingPunct="1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ru-RU" altLang="ru-RU" sz="1200" b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7" action="ppaction://hlinksldjump"/>
                        </a:rPr>
                        <a:t>бюджета Курского района Курской области</a:t>
                      </a:r>
                      <a:r>
                        <a:rPr lang="ru-RU" altLang="ru-RU" sz="1200" b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algn="just" eaLnBrk="1" hangingPunct="1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ru-RU" altLang="ru-RU" sz="1200" b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(стр. 29)</a:t>
                      </a:r>
                    </a:p>
                  </a:txBody>
                  <a:tcPr>
                    <a:solidFill>
                      <a:schemeClr val="accent1"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eaLnBrk="1" hangingPunct="1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ru-RU" altLang="ru-RU" sz="1200" b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8" action="ppaction://hlinksldjump"/>
                        </a:rPr>
                        <a:t>Классификация расходов бюджета</a:t>
                      </a:r>
                      <a:r>
                        <a:rPr lang="ru-RU" altLang="ru-RU" sz="1200" b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(стр. 43-46)</a:t>
                      </a:r>
                    </a:p>
                  </a:txBody>
                  <a:tcPr>
                    <a:solidFill>
                      <a:schemeClr val="accent1">
                        <a:alpha val="9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283022"/>
                  </a:ext>
                </a:extLst>
              </a:tr>
              <a:tr h="438211">
                <a:tc>
                  <a:txBody>
                    <a:bodyPr/>
                    <a:lstStyle/>
                    <a:p>
                      <a:pPr algn="just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9" action="ppaction://hlinksldjump"/>
                        </a:rPr>
                        <a:t>Муниципальный долг, понятие</a:t>
                      </a:r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(стр. 30)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ru-RU" altLang="ru-RU" sz="1200" b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hlinkClick r:id="rId10" action="ppaction://hlinksldjump"/>
                        </a:rPr>
                        <a:t>В каких пропорциях распределяются расходы бюджета Курского района Курской области на 202</a:t>
                      </a:r>
                      <a:r>
                        <a:rPr lang="en-US" altLang="ru-RU" sz="1200" b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hlinkClick r:id="rId10" action="ppaction://hlinksldjump"/>
                        </a:rPr>
                        <a:t>3</a:t>
                      </a:r>
                      <a:r>
                        <a:rPr lang="ru-RU" altLang="ru-RU" sz="1200" b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hlinkClick r:id="rId10" action="ppaction://hlinksldjump"/>
                        </a:rPr>
                        <a:t> год</a:t>
                      </a:r>
                      <a:r>
                        <a:rPr lang="ru-RU" altLang="ru-RU" sz="1200" b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</a:rPr>
                        <a:t> (стр. 47) </a:t>
                      </a:r>
                      <a:endParaRPr lang="ru-RU" altLang="ru-RU" sz="1200" b="1" dirty="0" smtClean="0">
                        <a:solidFill>
                          <a:schemeClr val="tx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alpha val="9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151451"/>
                  </a:ext>
                </a:extLst>
              </a:tr>
              <a:tr h="613496">
                <a:tc>
                  <a:txBody>
                    <a:bodyPr/>
                    <a:lstStyle/>
                    <a:p>
                      <a:pPr algn="just" eaLnBrk="1" hangingPunct="1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ru-RU" altLang="ru-RU" sz="1200" b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1" action="ppaction://hlinksldjump"/>
                        </a:rPr>
                        <a:t>Предельный объем и верхний предел муниципального долга Курского района Курской области</a:t>
                      </a:r>
                      <a:r>
                        <a:rPr lang="ru-RU" altLang="ru-RU" sz="1200" b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(стр. 31)</a:t>
                      </a:r>
                    </a:p>
                  </a:txBody>
                  <a:tcPr>
                    <a:solidFill>
                      <a:schemeClr val="accent1"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ru-RU" sz="1200" b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hlinkClick r:id="rId12" action="ppaction://hlinksldjump"/>
                        </a:rPr>
                        <a:t>В каких пропорциях распределяются расходы бюджета Курского района Курской области на 2024 год</a:t>
                      </a:r>
                      <a:r>
                        <a:rPr lang="ru-RU" altLang="ru-RU" sz="1200" b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</a:rPr>
                        <a:t> (стр. 48)</a:t>
                      </a:r>
                      <a:endParaRPr lang="ru-RU" altLang="ru-RU" sz="1200" b="1" dirty="0" smtClean="0">
                        <a:solidFill>
                          <a:schemeClr val="tx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alpha val="9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7665201"/>
                  </a:ext>
                </a:extLst>
              </a:tr>
              <a:tr h="613496">
                <a:tc>
                  <a:txBody>
                    <a:bodyPr/>
                    <a:lstStyle/>
                    <a:p>
                      <a:pPr algn="just"/>
                      <a:r>
                        <a:rPr lang="ru-RU" sz="12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3" action="ppaction://hlinksldjump"/>
                        </a:rPr>
                        <a:t>Как применяется п</a:t>
                      </a:r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3" action="ppaction://hlinksldjump"/>
                        </a:rPr>
                        <a:t>рогноз</a:t>
                      </a:r>
                      <a:r>
                        <a:rPr lang="ru-RU" sz="12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3" action="ppaction://hlinksldjump"/>
                        </a:rPr>
                        <a:t> социально-экономического развития района для формирования бюджета района?</a:t>
                      </a:r>
                      <a:r>
                        <a:rPr lang="ru-RU" sz="12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(стр. 32-35)</a:t>
                      </a:r>
                      <a:endParaRPr lang="ru-RU" sz="12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ru-RU" sz="1200" b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hlinkClick r:id="rId14" action="ppaction://hlinksldjump"/>
                        </a:rPr>
                        <a:t>В каких пропорциях распределяются расходы бюджета Курского района Курской области на 2025 год</a:t>
                      </a:r>
                      <a:r>
                        <a:rPr lang="ru-RU" altLang="ru-RU" sz="1200" b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</a:rPr>
                        <a:t> (стр. 49)</a:t>
                      </a:r>
                      <a:endParaRPr lang="ru-RU" altLang="ru-RU" sz="1200" b="1" dirty="0" smtClean="0">
                        <a:solidFill>
                          <a:schemeClr val="tx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alpha val="9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2132804"/>
                  </a:ext>
                </a:extLst>
              </a:tr>
              <a:tr h="788780">
                <a:tc>
                  <a:txBody>
                    <a:bodyPr/>
                    <a:lstStyle/>
                    <a:p>
                      <a:pPr algn="just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ru-RU" altLang="ru-RU" sz="1200" b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hlinkClick r:id="rId15" action="ppaction://hlinksldjump"/>
                        </a:rPr>
                        <a:t>Планируемые поступления в доходную</a:t>
                      </a:r>
                      <a:r>
                        <a:rPr lang="ru-RU" altLang="ru-RU" sz="1200" b="1" baseline="0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hlinkClick r:id="rId15" action="ppaction://hlinksldjump"/>
                        </a:rPr>
                        <a:t> </a:t>
                      </a:r>
                      <a:r>
                        <a:rPr lang="ru-RU" altLang="ru-RU" sz="1200" b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hlinkClick r:id="rId15" action="ppaction://hlinksldjump"/>
                        </a:rPr>
                        <a:t>часть бюджета Курского района Курской области в 202</a:t>
                      </a:r>
                      <a:r>
                        <a:rPr lang="en-US" altLang="ru-RU" sz="1200" b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hlinkClick r:id="rId15" action="ppaction://hlinksldjump"/>
                        </a:rPr>
                        <a:t>3</a:t>
                      </a:r>
                      <a:r>
                        <a:rPr lang="ru-RU" altLang="ru-RU" sz="1200" b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hlinkClick r:id="rId15" action="ppaction://hlinksldjump"/>
                        </a:rPr>
                        <a:t> году</a:t>
                      </a:r>
                      <a:r>
                        <a:rPr lang="ru-RU" altLang="ru-RU" sz="1200" b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</a:rPr>
                        <a:t> (стр. 36)</a:t>
                      </a:r>
                      <a:endParaRPr lang="ru-RU" sz="12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6" action="ppaction://hlinksldjump"/>
                        </a:rPr>
                        <a:t>Расходы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6" action="ppaction://hlinksldjump"/>
                        </a:rPr>
                        <a:t> на общегосударственные вопросы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(стр. 50)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alpha val="9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5973453"/>
                  </a:ext>
                </a:extLst>
              </a:tr>
              <a:tr h="6134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ru-RU" sz="1200" b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hlinkClick r:id="rId17" action="ppaction://hlinksldjump"/>
                        </a:rPr>
                        <a:t>Планируемые поступления в доходную</a:t>
                      </a:r>
                      <a:r>
                        <a:rPr lang="ru-RU" altLang="ru-RU" sz="1200" b="1" baseline="0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hlinkClick r:id="rId17" action="ppaction://hlinksldjump"/>
                        </a:rPr>
                        <a:t> </a:t>
                      </a:r>
                      <a:r>
                        <a:rPr lang="ru-RU" altLang="ru-RU" sz="1200" b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hlinkClick r:id="rId17" action="ppaction://hlinksldjump"/>
                        </a:rPr>
                        <a:t>часть бюджета Курского района Курской области в 2024 году</a:t>
                      </a:r>
                      <a:r>
                        <a:rPr lang="ru-RU" altLang="ru-RU" sz="1200" b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</a:rPr>
                        <a:t> (стр. 37)</a:t>
                      </a:r>
                      <a:endParaRPr lang="ru-RU" sz="12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ru-RU" altLang="ru-RU" sz="12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hlinkClick r:id="rId18" action="ppaction://hlinksldjump"/>
                        </a:rPr>
                        <a:t>Административные расходы бюджета Курского района Курской области (численность муниципальных служащих, расходы на оплату труда муниципальных служащих)</a:t>
                      </a:r>
                      <a:r>
                        <a:rPr lang="ru-RU" altLang="ru-RU" sz="12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alt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rPr>
                        <a:t>(стр. 51) </a:t>
                      </a:r>
                      <a:endParaRPr lang="ru-RU" sz="1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alpha val="9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6054610"/>
                  </a:ext>
                </a:extLst>
              </a:tr>
            </a:tbl>
          </a:graphicData>
        </a:graphic>
      </p:graphicFrame>
      <p:sp>
        <p:nvSpPr>
          <p:cNvPr id="16" name="Прямоугольная выноска 15"/>
          <p:cNvSpPr/>
          <p:nvPr/>
        </p:nvSpPr>
        <p:spPr>
          <a:xfrm>
            <a:off x="284680" y="228600"/>
            <a:ext cx="8648700" cy="914400"/>
          </a:xfrm>
          <a:prstGeom prst="wedgeRectCallout">
            <a:avLst>
              <a:gd name="adj1" fmla="val 2328"/>
              <a:gd name="adj2" fmla="val 1020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!!!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тобы осуществить быстрый переход к интересующей Вас странице или разделу наведите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курсор 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наименование 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страницы (указаны ниже)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 помощи правой кнопки выберите пункт 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Открыть гиперссылку»</a:t>
            </a: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2"/>
          </p:nvPr>
        </p:nvSpPr>
        <p:spPr>
          <a:xfrm>
            <a:off x="6858000" y="6556955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3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735089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7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8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26629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39942" name="AutoShape 11"/>
          <p:cNvSpPr>
            <a:spLocks noChangeArrowheads="1"/>
          </p:cNvSpPr>
          <p:nvPr/>
        </p:nvSpPr>
        <p:spPr bwMode="auto">
          <a:xfrm>
            <a:off x="533400" y="1828800"/>
            <a:ext cx="8229600" cy="22098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endParaRPr lang="ru-RU" b="1" dirty="0">
              <a:latin typeface="Arial" charset="0"/>
            </a:endParaRPr>
          </a:p>
          <a:p>
            <a:pPr algn="ctr" eaLnBrk="1" hangingPunct="1">
              <a:defRPr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Муниципальный долг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– это обязательства, </a:t>
            </a:r>
          </a:p>
          <a:p>
            <a:pPr algn="ctr" eaLnBrk="1" hangingPunct="1">
              <a:defRPr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возникающие из муниципальных займов (заимствований), </a:t>
            </a:r>
          </a:p>
          <a:p>
            <a:pPr algn="ctr" eaLnBrk="1" hangingPunct="1">
              <a:defRPr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принятых на себя муниципальным образованием </a:t>
            </a:r>
          </a:p>
          <a:p>
            <a:pPr algn="ctr" eaLnBrk="1" hangingPunct="1">
              <a:defRPr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гарантий (поручительств), а также принятые на себя </a:t>
            </a:r>
          </a:p>
          <a:p>
            <a:pPr algn="ctr" eaLnBrk="1" hangingPunct="1">
              <a:defRPr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муниципальным образованием обязательства третьих лиц</a:t>
            </a:r>
          </a:p>
          <a:p>
            <a:pPr algn="ctr">
              <a:defRPr/>
            </a:pPr>
            <a:endParaRPr lang="ru-RU" sz="2500" dirty="0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39943" name="AutoShape 29"/>
          <p:cNvSpPr>
            <a:spLocks noChangeArrowheads="1"/>
          </p:cNvSpPr>
          <p:nvPr/>
        </p:nvSpPr>
        <p:spPr bwMode="auto">
          <a:xfrm>
            <a:off x="4267200" y="1295400"/>
            <a:ext cx="685800" cy="4572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26632" name="AutoShape 11"/>
          <p:cNvSpPr>
            <a:spLocks noChangeArrowheads="1"/>
          </p:cNvSpPr>
          <p:nvPr/>
        </p:nvSpPr>
        <p:spPr bwMode="auto">
          <a:xfrm>
            <a:off x="533400" y="381000"/>
            <a:ext cx="8382000" cy="8382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Муниципальный долг</a:t>
            </a:r>
          </a:p>
        </p:txBody>
      </p:sp>
      <p:sp>
        <p:nvSpPr>
          <p:cNvPr id="26633" name="AutoShape 23"/>
          <p:cNvSpPr>
            <a:spLocks noChangeArrowheads="1"/>
          </p:cNvSpPr>
          <p:nvPr/>
        </p:nvSpPr>
        <p:spPr bwMode="auto">
          <a:xfrm>
            <a:off x="1752600" y="4343400"/>
            <a:ext cx="5943600" cy="22098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600" b="1">
                <a:latin typeface="Times New Roman" panose="02020603050405020304" pitchFamily="18" charset="0"/>
              </a:rPr>
              <a:t> </a:t>
            </a:r>
            <a:r>
              <a:rPr lang="ru-RU" altLang="ru-RU" sz="2000" b="1">
                <a:solidFill>
                  <a:srgbClr val="FF5050"/>
                </a:solidFill>
                <a:latin typeface="Times New Roman" panose="02020603050405020304" pitchFamily="18" charset="0"/>
              </a:rPr>
              <a:t>!!! </a:t>
            </a:r>
            <a:r>
              <a:rPr lang="ru-RU" altLang="ru-RU" sz="2000" b="1">
                <a:latin typeface="Times New Roman" panose="02020603050405020304" pitchFamily="18" charset="0"/>
              </a:rPr>
              <a:t>Предельный объем муниципального долга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b="1">
                <a:latin typeface="Times New Roman" panose="02020603050405020304" pitchFamily="18" charset="0"/>
              </a:rPr>
              <a:t>не должен превышать утвержденный общий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b="1">
                <a:latin typeface="Times New Roman" panose="02020603050405020304" pitchFamily="18" charset="0"/>
              </a:rPr>
              <a:t> годовой объем доходов местного бюджета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b="1">
                <a:latin typeface="Times New Roman" panose="02020603050405020304" pitchFamily="18" charset="0"/>
              </a:rPr>
              <a:t>без учета утвержденного объема безвозмездных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b="1">
                <a:latin typeface="Times New Roman" panose="02020603050405020304" pitchFamily="18" charset="0"/>
              </a:rPr>
              <a:t>поступлений и (или) поступлений налоговых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b="1">
                <a:latin typeface="Times New Roman" panose="02020603050405020304" pitchFamily="18" charset="0"/>
              </a:rPr>
              <a:t>доходов по дополнительным нормативам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b="1">
                <a:latin typeface="Times New Roman" panose="02020603050405020304" pitchFamily="18" charset="0"/>
              </a:rPr>
              <a:t>отчислений </a:t>
            </a:r>
            <a:r>
              <a:rPr lang="ru-RU" altLang="ru-RU" sz="2000" b="1">
                <a:solidFill>
                  <a:srgbClr val="FF5050"/>
                </a:solidFill>
                <a:latin typeface="Times New Roman" panose="02020603050405020304" pitchFamily="18" charset="0"/>
              </a:rPr>
              <a:t>!!!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30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63020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1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2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27653" name="AutoShape 11"/>
          <p:cNvSpPr>
            <a:spLocks noChangeArrowheads="1"/>
          </p:cNvSpPr>
          <p:nvPr/>
        </p:nvSpPr>
        <p:spPr bwMode="auto">
          <a:xfrm>
            <a:off x="76200" y="457200"/>
            <a:ext cx="8991600" cy="13716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Предельный объем и верхний </a:t>
            </a:r>
            <a:r>
              <a:rPr lang="ru-RU" altLang="ru-RU" sz="25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предел муниципального </a:t>
            </a:r>
            <a:r>
              <a:rPr lang="ru-RU" altLang="ru-RU" sz="25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долга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Курского района Курской области</a:t>
            </a:r>
          </a:p>
        </p:txBody>
      </p:sp>
      <p:sp>
        <p:nvSpPr>
          <p:cNvPr id="27654" name="AutoShape 11"/>
          <p:cNvSpPr>
            <a:spLocks noChangeArrowheads="1"/>
          </p:cNvSpPr>
          <p:nvPr/>
        </p:nvSpPr>
        <p:spPr bwMode="auto">
          <a:xfrm>
            <a:off x="228600" y="3886200"/>
            <a:ext cx="1295400" cy="457200"/>
          </a:xfrm>
          <a:prstGeom prst="roundRect">
            <a:avLst>
              <a:gd name="adj" fmla="val 16667"/>
            </a:avLst>
          </a:prstGeom>
          <a:solidFill>
            <a:srgbClr val="B498B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/>
              <a:t>2023 </a:t>
            </a:r>
            <a:r>
              <a:rPr lang="ru-RU" altLang="ru-RU" sz="1800" b="1" dirty="0"/>
              <a:t>год</a:t>
            </a:r>
          </a:p>
        </p:txBody>
      </p:sp>
      <p:sp>
        <p:nvSpPr>
          <p:cNvPr id="40967" name="AutoShape 11"/>
          <p:cNvSpPr>
            <a:spLocks noChangeArrowheads="1"/>
          </p:cNvSpPr>
          <p:nvPr/>
        </p:nvSpPr>
        <p:spPr bwMode="auto">
          <a:xfrm>
            <a:off x="1066800" y="2057400"/>
            <a:ext cx="3124200" cy="9906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000" b="1" dirty="0">
                <a:solidFill>
                  <a:schemeClr val="tx2"/>
                </a:solidFill>
                <a:latin typeface="Times New Roman" pitchFamily="18" charset="0"/>
              </a:rPr>
              <a:t>Предельный объем </a:t>
            </a:r>
          </a:p>
          <a:p>
            <a:pPr algn="ctr" eaLnBrk="1" hangingPunct="1">
              <a:defRPr/>
            </a:pPr>
            <a:r>
              <a:rPr lang="ru-RU" sz="2000" b="1" dirty="0">
                <a:solidFill>
                  <a:schemeClr val="tx2"/>
                </a:solidFill>
                <a:latin typeface="Times New Roman" pitchFamily="18" charset="0"/>
              </a:rPr>
              <a:t>муниципального долга</a:t>
            </a:r>
          </a:p>
        </p:txBody>
      </p:sp>
      <p:sp>
        <p:nvSpPr>
          <p:cNvPr id="40968" name="AutoShape 11"/>
          <p:cNvSpPr>
            <a:spLocks noChangeArrowheads="1"/>
          </p:cNvSpPr>
          <p:nvPr/>
        </p:nvSpPr>
        <p:spPr bwMode="auto">
          <a:xfrm>
            <a:off x="5334000" y="2133600"/>
            <a:ext cx="3124200" cy="9906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000" b="1" dirty="0">
                <a:solidFill>
                  <a:schemeClr val="tx2"/>
                </a:solidFill>
                <a:latin typeface="Times New Roman" pitchFamily="18" charset="0"/>
              </a:rPr>
              <a:t>Верхний предел </a:t>
            </a:r>
          </a:p>
          <a:p>
            <a:pPr algn="ctr" eaLnBrk="1" hangingPunct="1">
              <a:defRPr/>
            </a:pPr>
            <a:r>
              <a:rPr lang="ru-RU" sz="2000" b="1" dirty="0">
                <a:solidFill>
                  <a:schemeClr val="tx2"/>
                </a:solidFill>
                <a:latin typeface="Times New Roman" pitchFamily="18" charset="0"/>
              </a:rPr>
              <a:t>муниципального долга</a:t>
            </a:r>
          </a:p>
        </p:txBody>
      </p:sp>
      <p:sp>
        <p:nvSpPr>
          <p:cNvPr id="27657" name="AutoShape 11"/>
          <p:cNvSpPr>
            <a:spLocks noChangeArrowheads="1"/>
          </p:cNvSpPr>
          <p:nvPr/>
        </p:nvSpPr>
        <p:spPr bwMode="auto">
          <a:xfrm>
            <a:off x="1752600" y="3886200"/>
            <a:ext cx="1295400" cy="457200"/>
          </a:xfrm>
          <a:prstGeom prst="roundRect">
            <a:avLst>
              <a:gd name="adj" fmla="val 16667"/>
            </a:avLst>
          </a:prstGeom>
          <a:solidFill>
            <a:srgbClr val="B498B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/>
              <a:t>2024 </a:t>
            </a:r>
            <a:r>
              <a:rPr lang="ru-RU" altLang="ru-RU" sz="1800" b="1" dirty="0"/>
              <a:t>год</a:t>
            </a:r>
          </a:p>
        </p:txBody>
      </p:sp>
      <p:sp>
        <p:nvSpPr>
          <p:cNvPr id="27658" name="AutoShape 11"/>
          <p:cNvSpPr>
            <a:spLocks noChangeArrowheads="1"/>
          </p:cNvSpPr>
          <p:nvPr/>
        </p:nvSpPr>
        <p:spPr bwMode="auto">
          <a:xfrm>
            <a:off x="3276600" y="3886200"/>
            <a:ext cx="1371600" cy="457200"/>
          </a:xfrm>
          <a:prstGeom prst="roundRect">
            <a:avLst>
              <a:gd name="adj" fmla="val 16667"/>
            </a:avLst>
          </a:prstGeom>
          <a:solidFill>
            <a:srgbClr val="B498B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/>
              <a:t>2025 </a:t>
            </a:r>
            <a:r>
              <a:rPr lang="ru-RU" altLang="ru-RU" sz="1800" b="1" dirty="0"/>
              <a:t>год</a:t>
            </a:r>
          </a:p>
        </p:txBody>
      </p:sp>
      <p:sp>
        <p:nvSpPr>
          <p:cNvPr id="27659" name="AutoShape 11"/>
          <p:cNvSpPr>
            <a:spLocks noChangeArrowheads="1"/>
          </p:cNvSpPr>
          <p:nvPr/>
        </p:nvSpPr>
        <p:spPr bwMode="auto">
          <a:xfrm>
            <a:off x="228600" y="4724400"/>
            <a:ext cx="12954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 smtClean="0">
                <a:latin typeface="Times New Roman" panose="02020603050405020304" pitchFamily="18" charset="0"/>
              </a:rPr>
              <a:t>276 731 202,00</a:t>
            </a:r>
            <a:endParaRPr lang="ru-RU" altLang="ru-RU" sz="1400" dirty="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</a:rPr>
              <a:t>руб.</a:t>
            </a:r>
          </a:p>
        </p:txBody>
      </p:sp>
      <p:sp>
        <p:nvSpPr>
          <p:cNvPr id="27660" name="AutoShape 37"/>
          <p:cNvSpPr>
            <a:spLocks noChangeArrowheads="1"/>
          </p:cNvSpPr>
          <p:nvPr/>
        </p:nvSpPr>
        <p:spPr bwMode="auto">
          <a:xfrm rot="5400000">
            <a:off x="742950" y="4286250"/>
            <a:ext cx="342900" cy="457200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 vert="eaVert"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700"/>
          </a:p>
        </p:txBody>
      </p:sp>
      <p:sp>
        <p:nvSpPr>
          <p:cNvPr id="27661" name="AutoShape 37"/>
          <p:cNvSpPr>
            <a:spLocks noChangeArrowheads="1"/>
          </p:cNvSpPr>
          <p:nvPr/>
        </p:nvSpPr>
        <p:spPr bwMode="auto">
          <a:xfrm rot="5400000">
            <a:off x="2266950" y="4286250"/>
            <a:ext cx="342900" cy="457200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 vert="eaVert"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700"/>
          </a:p>
        </p:txBody>
      </p:sp>
      <p:sp>
        <p:nvSpPr>
          <p:cNvPr id="27662" name="AutoShape 37"/>
          <p:cNvSpPr>
            <a:spLocks noChangeArrowheads="1"/>
          </p:cNvSpPr>
          <p:nvPr/>
        </p:nvSpPr>
        <p:spPr bwMode="auto">
          <a:xfrm rot="5400000">
            <a:off x="3790950" y="4286250"/>
            <a:ext cx="342900" cy="457200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 vert="eaVert"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700"/>
          </a:p>
        </p:txBody>
      </p:sp>
      <p:sp>
        <p:nvSpPr>
          <p:cNvPr id="27663" name="AutoShape 11"/>
          <p:cNvSpPr>
            <a:spLocks noChangeArrowheads="1"/>
          </p:cNvSpPr>
          <p:nvPr/>
        </p:nvSpPr>
        <p:spPr bwMode="auto">
          <a:xfrm>
            <a:off x="1752600" y="4724400"/>
            <a:ext cx="12954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 smtClean="0">
                <a:latin typeface="Times New Roman" panose="02020603050405020304" pitchFamily="18" charset="0"/>
              </a:rPr>
              <a:t>273 975 530,00</a:t>
            </a:r>
            <a:endParaRPr lang="ru-RU" altLang="ru-RU" sz="1400" dirty="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</a:rPr>
              <a:t>руб. </a:t>
            </a:r>
          </a:p>
        </p:txBody>
      </p:sp>
      <p:sp>
        <p:nvSpPr>
          <p:cNvPr id="27664" name="AutoShape 11"/>
          <p:cNvSpPr>
            <a:spLocks noChangeArrowheads="1"/>
          </p:cNvSpPr>
          <p:nvPr/>
        </p:nvSpPr>
        <p:spPr bwMode="auto">
          <a:xfrm>
            <a:off x="3352800" y="4724400"/>
            <a:ext cx="12954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 smtClean="0">
                <a:latin typeface="Times New Roman" panose="02020603050405020304" pitchFamily="18" charset="0"/>
              </a:rPr>
              <a:t>288 688 131,00</a:t>
            </a:r>
            <a:endParaRPr lang="ru-RU" altLang="ru-RU" sz="1400" dirty="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</a:rPr>
              <a:t>руб.</a:t>
            </a:r>
          </a:p>
        </p:txBody>
      </p:sp>
      <p:sp>
        <p:nvSpPr>
          <p:cNvPr id="27665" name="AutoShape 11"/>
          <p:cNvSpPr>
            <a:spLocks noChangeArrowheads="1"/>
          </p:cNvSpPr>
          <p:nvPr/>
        </p:nvSpPr>
        <p:spPr bwMode="auto">
          <a:xfrm>
            <a:off x="4953000" y="3886200"/>
            <a:ext cx="1371600" cy="533400"/>
          </a:xfrm>
          <a:prstGeom prst="roundRect">
            <a:avLst>
              <a:gd name="adj" fmla="val 16667"/>
            </a:avLst>
          </a:prstGeom>
          <a:solidFill>
            <a:srgbClr val="B498B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>
                <a:latin typeface="Times New Roman" panose="02020603050405020304" pitchFamily="18" charset="0"/>
              </a:rPr>
              <a:t>на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latin typeface="Times New Roman" panose="02020603050405020304" pitchFamily="18" charset="0"/>
              </a:rPr>
              <a:t>01.01.2024 </a:t>
            </a:r>
            <a:r>
              <a:rPr lang="ru-RU" altLang="ru-RU" sz="1800" b="1" dirty="0">
                <a:latin typeface="Times New Roman" panose="02020603050405020304" pitchFamily="18" charset="0"/>
              </a:rPr>
              <a:t>г.</a:t>
            </a:r>
          </a:p>
        </p:txBody>
      </p:sp>
      <p:sp>
        <p:nvSpPr>
          <p:cNvPr id="27666" name="AutoShape 11"/>
          <p:cNvSpPr>
            <a:spLocks noChangeArrowheads="1"/>
          </p:cNvSpPr>
          <p:nvPr/>
        </p:nvSpPr>
        <p:spPr bwMode="auto">
          <a:xfrm>
            <a:off x="6400800" y="3886200"/>
            <a:ext cx="1219200" cy="533400"/>
          </a:xfrm>
          <a:prstGeom prst="roundRect">
            <a:avLst>
              <a:gd name="adj" fmla="val 16667"/>
            </a:avLst>
          </a:prstGeom>
          <a:solidFill>
            <a:srgbClr val="B498B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>
                <a:latin typeface="Times New Roman" panose="02020603050405020304" pitchFamily="18" charset="0"/>
              </a:rPr>
              <a:t>на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latin typeface="Times New Roman" panose="02020603050405020304" pitchFamily="18" charset="0"/>
              </a:rPr>
              <a:t>01.01.2025 </a:t>
            </a:r>
            <a:r>
              <a:rPr lang="ru-RU" altLang="ru-RU" sz="1800" b="1" dirty="0">
                <a:latin typeface="Times New Roman" panose="02020603050405020304" pitchFamily="18" charset="0"/>
              </a:rPr>
              <a:t>г.</a:t>
            </a:r>
          </a:p>
        </p:txBody>
      </p:sp>
      <p:sp>
        <p:nvSpPr>
          <p:cNvPr id="27667" name="AutoShape 11"/>
          <p:cNvSpPr>
            <a:spLocks noChangeArrowheads="1"/>
          </p:cNvSpPr>
          <p:nvPr/>
        </p:nvSpPr>
        <p:spPr bwMode="auto">
          <a:xfrm>
            <a:off x="7696200" y="3886200"/>
            <a:ext cx="1295400" cy="533400"/>
          </a:xfrm>
          <a:prstGeom prst="roundRect">
            <a:avLst>
              <a:gd name="adj" fmla="val 16667"/>
            </a:avLst>
          </a:prstGeom>
          <a:solidFill>
            <a:srgbClr val="B498B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>
                <a:latin typeface="Times New Roman" panose="02020603050405020304" pitchFamily="18" charset="0"/>
              </a:rPr>
              <a:t>на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latin typeface="Times New Roman" panose="02020603050405020304" pitchFamily="18" charset="0"/>
              </a:rPr>
              <a:t>01.01.2026 </a:t>
            </a:r>
            <a:r>
              <a:rPr lang="ru-RU" altLang="ru-RU" sz="1800" b="1" dirty="0">
                <a:latin typeface="Times New Roman" panose="02020603050405020304" pitchFamily="18" charset="0"/>
              </a:rPr>
              <a:t>г.</a:t>
            </a:r>
          </a:p>
        </p:txBody>
      </p:sp>
      <p:sp>
        <p:nvSpPr>
          <p:cNvPr id="27668" name="AutoShape 11"/>
          <p:cNvSpPr>
            <a:spLocks noChangeArrowheads="1"/>
          </p:cNvSpPr>
          <p:nvPr/>
        </p:nvSpPr>
        <p:spPr bwMode="auto">
          <a:xfrm>
            <a:off x="6324600" y="4724400"/>
            <a:ext cx="12954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>
                <a:latin typeface="Times New Roman" panose="02020603050405020304" pitchFamily="18" charset="0"/>
              </a:rPr>
              <a:t>0,00 руб. </a:t>
            </a:r>
          </a:p>
        </p:txBody>
      </p:sp>
      <p:sp>
        <p:nvSpPr>
          <p:cNvPr id="27669" name="AutoShape 11"/>
          <p:cNvSpPr>
            <a:spLocks noChangeArrowheads="1"/>
          </p:cNvSpPr>
          <p:nvPr/>
        </p:nvSpPr>
        <p:spPr bwMode="auto">
          <a:xfrm>
            <a:off x="4953000" y="4724400"/>
            <a:ext cx="12954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 smtClean="0">
                <a:latin typeface="Times New Roman" panose="02020603050405020304" pitchFamily="18" charset="0"/>
              </a:rPr>
              <a:t>27 654 000,00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 smtClean="0">
                <a:latin typeface="Times New Roman" panose="02020603050405020304" pitchFamily="18" charset="0"/>
              </a:rPr>
              <a:t>руб</a:t>
            </a:r>
            <a:r>
              <a:rPr lang="ru-RU" altLang="ru-RU" sz="1400" dirty="0">
                <a:latin typeface="Times New Roman" panose="02020603050405020304" pitchFamily="18" charset="0"/>
              </a:rPr>
              <a:t>.</a:t>
            </a:r>
          </a:p>
        </p:txBody>
      </p:sp>
      <p:sp>
        <p:nvSpPr>
          <p:cNvPr id="27670" name="AutoShape 11"/>
          <p:cNvSpPr>
            <a:spLocks noChangeArrowheads="1"/>
          </p:cNvSpPr>
          <p:nvPr/>
        </p:nvSpPr>
        <p:spPr bwMode="auto">
          <a:xfrm>
            <a:off x="7696200" y="4724400"/>
            <a:ext cx="12954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>
                <a:latin typeface="Times New Roman" panose="02020603050405020304" pitchFamily="18" charset="0"/>
              </a:rPr>
              <a:t>0,00 руб. </a:t>
            </a:r>
          </a:p>
        </p:txBody>
      </p:sp>
      <p:sp>
        <p:nvSpPr>
          <p:cNvPr id="27671" name="Line 34"/>
          <p:cNvSpPr>
            <a:spLocks noChangeShapeType="1"/>
          </p:cNvSpPr>
          <p:nvPr/>
        </p:nvSpPr>
        <p:spPr bwMode="auto">
          <a:xfrm>
            <a:off x="4800600" y="2590800"/>
            <a:ext cx="0" cy="2590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7672" name="AutoShape 37"/>
          <p:cNvSpPr>
            <a:spLocks noChangeArrowheads="1"/>
          </p:cNvSpPr>
          <p:nvPr/>
        </p:nvSpPr>
        <p:spPr bwMode="auto">
          <a:xfrm rot="5400000">
            <a:off x="5467350" y="4362450"/>
            <a:ext cx="342900" cy="457200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 vert="eaVert"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700"/>
          </a:p>
        </p:txBody>
      </p:sp>
      <p:sp>
        <p:nvSpPr>
          <p:cNvPr id="27673" name="AutoShape 37"/>
          <p:cNvSpPr>
            <a:spLocks noChangeArrowheads="1"/>
          </p:cNvSpPr>
          <p:nvPr/>
        </p:nvSpPr>
        <p:spPr bwMode="auto">
          <a:xfrm rot="5400000">
            <a:off x="6838950" y="4362450"/>
            <a:ext cx="342900" cy="457200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 vert="eaVert"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700"/>
          </a:p>
        </p:txBody>
      </p:sp>
      <p:sp>
        <p:nvSpPr>
          <p:cNvPr id="27674" name="AutoShape 37"/>
          <p:cNvSpPr>
            <a:spLocks noChangeArrowheads="1"/>
          </p:cNvSpPr>
          <p:nvPr/>
        </p:nvSpPr>
        <p:spPr bwMode="auto">
          <a:xfrm rot="5400000">
            <a:off x="8210550" y="4362450"/>
            <a:ext cx="342900" cy="457200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 vert="eaVert"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700"/>
          </a:p>
        </p:txBody>
      </p:sp>
      <p:sp>
        <p:nvSpPr>
          <p:cNvPr id="27675" name="AutoShape 11"/>
          <p:cNvSpPr>
            <a:spLocks noChangeArrowheads="1"/>
          </p:cNvSpPr>
          <p:nvPr/>
        </p:nvSpPr>
        <p:spPr bwMode="auto">
          <a:xfrm>
            <a:off x="228600" y="5257800"/>
            <a:ext cx="8763000" cy="15240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 b="1" dirty="0"/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>
                <a:latin typeface="Times New Roman" panose="02020603050405020304" pitchFamily="18" charset="0"/>
              </a:rPr>
              <a:t>В </a:t>
            </a:r>
            <a:r>
              <a:rPr lang="ru-RU" altLang="ru-RU" sz="1600" b="1" dirty="0" smtClean="0">
                <a:latin typeface="Times New Roman" panose="02020603050405020304" pitchFamily="18" charset="0"/>
              </a:rPr>
              <a:t>2023 году </a:t>
            </a:r>
            <a:r>
              <a:rPr lang="ru-RU" altLang="ru-RU" sz="1600" b="1" dirty="0">
                <a:latin typeface="Times New Roman" panose="02020603050405020304" pitchFamily="18" charset="0"/>
              </a:rPr>
              <a:t>планируется привлечение бюджетного кредита для частичного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>
                <a:latin typeface="Times New Roman" panose="02020603050405020304" pitchFamily="18" charset="0"/>
              </a:rPr>
              <a:t>покрытия дефицита бюджета Курского района Курской области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>
                <a:latin typeface="Times New Roman" panose="02020603050405020304" pitchFamily="18" charset="0"/>
              </a:rPr>
              <a:t>в размере </a:t>
            </a:r>
            <a:r>
              <a:rPr lang="ru-RU" altLang="ru-RU" sz="1600" b="1" dirty="0" smtClean="0">
                <a:latin typeface="Times New Roman" panose="02020603050405020304" pitchFamily="18" charset="0"/>
              </a:rPr>
              <a:t>27 654 000,00 руб</a:t>
            </a:r>
            <a:r>
              <a:rPr lang="ru-RU" altLang="ru-RU" sz="1600" b="1" dirty="0">
                <a:latin typeface="Times New Roman" panose="02020603050405020304" pitchFamily="18" charset="0"/>
              </a:rPr>
              <a:t>.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>
                <a:latin typeface="Times New Roman" panose="02020603050405020304" pitchFamily="18" charset="0"/>
              </a:rPr>
              <a:t>На плановый период </a:t>
            </a:r>
            <a:r>
              <a:rPr lang="ru-RU" altLang="ru-RU" sz="1600" b="1" dirty="0" smtClean="0">
                <a:latin typeface="Times New Roman" panose="02020603050405020304" pitchFamily="18" charset="0"/>
              </a:rPr>
              <a:t>2024 и 2025 </a:t>
            </a:r>
            <a:r>
              <a:rPr lang="ru-RU" altLang="ru-RU" sz="1600" b="1" dirty="0">
                <a:latin typeface="Times New Roman" panose="02020603050405020304" pitchFamily="18" charset="0"/>
              </a:rPr>
              <a:t>годы привлечение заемных средств в бюджет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>
                <a:latin typeface="Times New Roman" panose="02020603050405020304" pitchFamily="18" charset="0"/>
              </a:rPr>
              <a:t>Курского района не планируется.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2500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781800" y="6343650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31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683751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5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" y="22225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6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28677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28678" name="AutoShape 11"/>
          <p:cNvSpPr>
            <a:spLocks noChangeArrowheads="1"/>
          </p:cNvSpPr>
          <p:nvPr/>
        </p:nvSpPr>
        <p:spPr bwMode="auto">
          <a:xfrm>
            <a:off x="381000" y="76200"/>
            <a:ext cx="8382000" cy="16002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бюджета прогнозируются на основе данных </a:t>
            </a:r>
            <a:endParaRPr lang="ru-RU" altLang="ru-RU" sz="25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прогноза социально-экономического </a:t>
            </a:r>
            <a:r>
              <a:rPr lang="ru-RU" altLang="ru-RU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развития </a:t>
            </a:r>
            <a:endParaRPr lang="ru-RU" altLang="ru-RU" sz="25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Курского </a:t>
            </a:r>
            <a:r>
              <a:rPr lang="ru-RU" altLang="ru-RU" sz="25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района Курской области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 и плановый период </a:t>
            </a:r>
            <a:r>
              <a:rPr lang="ru-RU" altLang="ru-RU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2024-2025 </a:t>
            </a:r>
            <a:r>
              <a:rPr lang="ru-RU" altLang="ru-RU" sz="2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г.г</a:t>
            </a:r>
            <a:r>
              <a:rPr lang="ru-RU" altLang="ru-RU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sz="quarter" idx="3"/>
            <p:extLst/>
          </p:nvPr>
        </p:nvGraphicFramePr>
        <p:xfrm>
          <a:off x="4271963" y="1766096"/>
          <a:ext cx="4719638" cy="24372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9" name="Объект 6"/>
          <p:cNvGraphicFramePr>
            <a:graphicFrameLocks noGrp="1"/>
          </p:cNvGraphicFramePr>
          <p:nvPr>
            <p:ph sz="quarter" idx="3"/>
            <p:extLst/>
          </p:nvPr>
        </p:nvGraphicFramePr>
        <p:xfrm>
          <a:off x="15712" y="4377532"/>
          <a:ext cx="4272674" cy="23280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0" name="Объект 6"/>
          <p:cNvGraphicFramePr>
            <a:graphicFrameLocks noGrp="1"/>
          </p:cNvGraphicFramePr>
          <p:nvPr>
            <p:ph sz="quarter" idx="3"/>
            <p:extLst>
              <p:ext uri="{D42A27DB-BD31-4B8C-83A1-F6EECF244321}">
                <p14:modId xmlns:p14="http://schemas.microsoft.com/office/powerpoint/2010/main" val="492170320"/>
              </p:ext>
            </p:extLst>
          </p:nvPr>
        </p:nvGraphicFramePr>
        <p:xfrm>
          <a:off x="4419599" y="4440302"/>
          <a:ext cx="4572001" cy="21128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0811" y="1744886"/>
            <a:ext cx="1970088" cy="2626784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741458" y="6350374"/>
            <a:ext cx="2133600" cy="476250"/>
          </a:xfrm>
        </p:spPr>
        <p:txBody>
          <a:bodyPr/>
          <a:lstStyle/>
          <a:p>
            <a:pPr>
              <a:defRPr/>
            </a:pPr>
            <a:fld id="{A024889C-D942-4FFC-8999-23F5342B94F5}" type="slidenum">
              <a:rPr lang="ru-RU" altLang="ru-RU" smtClean="0"/>
              <a:pPr>
                <a:defRPr/>
              </a:pPr>
              <a:t>32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29289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3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4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30725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726" name="AutoShape 11"/>
          <p:cNvSpPr>
            <a:spLocks noChangeArrowheads="1"/>
          </p:cNvSpPr>
          <p:nvPr/>
        </p:nvSpPr>
        <p:spPr bwMode="auto">
          <a:xfrm>
            <a:off x="381000" y="685800"/>
            <a:ext cx="4343400" cy="32766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 b="1" dirty="0">
              <a:solidFill>
                <a:schemeClr val="tx2"/>
              </a:solidFill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2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Прогнозируемые темпы роста</a:t>
            </a:r>
            <a:endParaRPr lang="ru-RU" altLang="ru-RU" sz="2200" b="1" dirty="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200" b="1" dirty="0">
                <a:latin typeface="Times New Roman" panose="02020603050405020304" pitchFamily="18" charset="0"/>
              </a:rPr>
              <a:t>фонда заработной платы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200" b="1" dirty="0">
                <a:latin typeface="Times New Roman" panose="02020603050405020304" pitchFamily="18" charset="0"/>
              </a:rPr>
              <a:t>организаций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200" b="1" dirty="0">
                <a:latin typeface="Times New Roman" panose="02020603050405020304" pitchFamily="18" charset="0"/>
              </a:rPr>
              <a:t>Курского района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200" b="1" dirty="0">
                <a:latin typeface="Times New Roman" panose="02020603050405020304" pitchFamily="18" charset="0"/>
              </a:rPr>
              <a:t>Курской области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200" b="1" dirty="0">
                <a:latin typeface="Times New Roman" panose="02020603050405020304" pitchFamily="18" charset="0"/>
              </a:rPr>
              <a:t>на период </a:t>
            </a:r>
            <a:r>
              <a:rPr lang="ru-RU" altLang="ru-RU" sz="2200" b="1" dirty="0" smtClean="0">
                <a:latin typeface="Times New Roman" panose="02020603050405020304" pitchFamily="18" charset="0"/>
              </a:rPr>
              <a:t>2023-2024 </a:t>
            </a:r>
            <a:r>
              <a:rPr lang="ru-RU" altLang="ru-RU" sz="2200" b="1" dirty="0" err="1">
                <a:latin typeface="Times New Roman" panose="02020603050405020304" pitchFamily="18" charset="0"/>
              </a:rPr>
              <a:t>г.г</a:t>
            </a:r>
            <a:r>
              <a:rPr lang="ru-RU" altLang="ru-RU" sz="2200" b="1" dirty="0">
                <a:latin typeface="Times New Roman" panose="02020603050405020304" pitchFamily="18" charset="0"/>
              </a:rPr>
              <a:t>.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200" b="1" dirty="0">
              <a:latin typeface="Times New Roman" panose="02020603050405020304" pitchFamily="18" charset="0"/>
            </a:endParaRPr>
          </a:p>
        </p:txBody>
      </p:sp>
      <p:sp>
        <p:nvSpPr>
          <p:cNvPr id="41991" name="AutoShape 20"/>
          <p:cNvSpPr>
            <a:spLocks noChangeArrowheads="1"/>
          </p:cNvSpPr>
          <p:nvPr/>
        </p:nvSpPr>
        <p:spPr bwMode="auto">
          <a:xfrm>
            <a:off x="4953000" y="304800"/>
            <a:ext cx="3962400" cy="3733800"/>
          </a:xfrm>
          <a:prstGeom prst="wedgeRoundRectCallout">
            <a:avLst>
              <a:gd name="adj1" fmla="val -74139"/>
              <a:gd name="adj2" fmla="val 67750"/>
              <a:gd name="adj3" fmla="val 16667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 eaLnBrk="1" hangingPunct="1">
              <a:defRPr/>
            </a:pPr>
            <a:r>
              <a:rPr lang="ru-RU" sz="2500" dirty="0">
                <a:latin typeface="Times New Roman" pitchFamily="18" charset="0"/>
              </a:rPr>
              <a:t>Применяются для прогнозирования доходов, поступающих </a:t>
            </a:r>
          </a:p>
          <a:p>
            <a:pPr algn="ctr" eaLnBrk="1" hangingPunct="1">
              <a:defRPr/>
            </a:pPr>
            <a:r>
              <a:rPr lang="ru-RU" sz="2500" dirty="0">
                <a:latin typeface="Times New Roman" pitchFamily="18" charset="0"/>
              </a:rPr>
              <a:t>в бюджет Курского района Курской области от уплаты налога на доходы физических лиц</a:t>
            </a:r>
          </a:p>
        </p:txBody>
      </p:sp>
      <p:graphicFrame>
        <p:nvGraphicFramePr>
          <p:cNvPr id="129072" name="Group 48"/>
          <p:cNvGraphicFramePr>
            <a:graphicFrameLocks noGrp="1"/>
          </p:cNvGraphicFramePr>
          <p:nvPr>
            <p:ph sz="quarter" idx="2"/>
            <p:extLst/>
          </p:nvPr>
        </p:nvGraphicFramePr>
        <p:xfrm>
          <a:off x="914400" y="4648200"/>
          <a:ext cx="6400800" cy="1804988"/>
        </p:xfrm>
        <a:graphic>
          <a:graphicData uri="http://schemas.openxmlformats.org/drawingml/2006/table">
            <a:tbl>
              <a:tblPr/>
              <a:tblGrid>
                <a:gridCol w="2133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33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33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90340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2023 год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2024 год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2025 год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15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115,1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107,5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107,5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024889C-D942-4FFC-8999-23F5342B94F5}" type="slidenum">
              <a:rPr lang="ru-RU" altLang="ru-RU" smtClean="0"/>
              <a:pPr>
                <a:defRPr/>
              </a:pPr>
              <a:t>33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82123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7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8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31749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12" name="Объект 6"/>
          <p:cNvGraphicFramePr>
            <a:graphicFrameLocks noGrp="1"/>
          </p:cNvGraphicFramePr>
          <p:nvPr>
            <p:ph sz="quarter" idx="3"/>
            <p:extLst/>
          </p:nvPr>
        </p:nvGraphicFramePr>
        <p:xfrm>
          <a:off x="4193474" y="630301"/>
          <a:ext cx="4572000" cy="25376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5" name="Объект 6"/>
          <p:cNvGraphicFramePr>
            <a:graphicFrameLocks noGrp="1"/>
          </p:cNvGraphicFramePr>
          <p:nvPr>
            <p:ph sz="quarter" idx="3"/>
            <p:extLst/>
          </p:nvPr>
        </p:nvGraphicFramePr>
        <p:xfrm>
          <a:off x="236517" y="3644203"/>
          <a:ext cx="3956957" cy="27565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7" name="Объект 6"/>
          <p:cNvGraphicFramePr>
            <a:graphicFrameLocks noGrp="1"/>
          </p:cNvGraphicFramePr>
          <p:nvPr>
            <p:ph sz="quarter" idx="3"/>
            <p:extLst/>
          </p:nvPr>
        </p:nvGraphicFramePr>
        <p:xfrm>
          <a:off x="4267200" y="3789298"/>
          <a:ext cx="4572000" cy="24559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278" y="361949"/>
            <a:ext cx="3766737" cy="2825053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768353" y="6313487"/>
            <a:ext cx="2133600" cy="476250"/>
          </a:xfrm>
        </p:spPr>
        <p:txBody>
          <a:bodyPr/>
          <a:lstStyle/>
          <a:p>
            <a:pPr>
              <a:defRPr/>
            </a:pPr>
            <a:fld id="{A024889C-D942-4FFC-8999-23F5342B94F5}" type="slidenum">
              <a:rPr lang="ru-RU" altLang="ru-RU" smtClean="0"/>
              <a:pPr>
                <a:defRPr/>
              </a:pPr>
              <a:t>34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172285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1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2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32773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32774" name="AutoShape 11"/>
          <p:cNvSpPr>
            <a:spLocks noChangeArrowheads="1"/>
          </p:cNvSpPr>
          <p:nvPr/>
        </p:nvSpPr>
        <p:spPr bwMode="auto">
          <a:xfrm>
            <a:off x="304800" y="457200"/>
            <a:ext cx="4343400" cy="32004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 b="1" dirty="0">
              <a:solidFill>
                <a:schemeClr val="tx2"/>
              </a:solidFill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2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Индексы-дефляторы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2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оптовых цен продукции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2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сельского хозяйства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200" b="1" dirty="0">
                <a:latin typeface="Times New Roman" panose="02020603050405020304" pitchFamily="18" charset="0"/>
              </a:rPr>
              <a:t>организаций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200" b="1" dirty="0">
                <a:latin typeface="Times New Roman" panose="02020603050405020304" pitchFamily="18" charset="0"/>
              </a:rPr>
              <a:t>Курского района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200" b="1" dirty="0">
                <a:latin typeface="Times New Roman" panose="02020603050405020304" pitchFamily="18" charset="0"/>
              </a:rPr>
              <a:t>Курской области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200" b="1" dirty="0">
                <a:latin typeface="Times New Roman" panose="02020603050405020304" pitchFamily="18" charset="0"/>
              </a:rPr>
              <a:t>на период </a:t>
            </a:r>
            <a:r>
              <a:rPr lang="ru-RU" altLang="ru-RU" sz="2200" b="1" dirty="0" smtClean="0">
                <a:latin typeface="Times New Roman" panose="02020603050405020304" pitchFamily="18" charset="0"/>
              </a:rPr>
              <a:t>2023-2025 </a:t>
            </a:r>
            <a:r>
              <a:rPr lang="ru-RU" altLang="ru-RU" sz="2200" b="1" dirty="0" err="1">
                <a:latin typeface="Times New Roman" panose="02020603050405020304" pitchFamily="18" charset="0"/>
              </a:rPr>
              <a:t>г.г</a:t>
            </a:r>
            <a:r>
              <a:rPr lang="ru-RU" altLang="ru-RU" sz="2200" b="1" dirty="0">
                <a:latin typeface="Times New Roman" panose="02020603050405020304" pitchFamily="18" charset="0"/>
              </a:rPr>
              <a:t>.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200" b="1" dirty="0">
              <a:latin typeface="Times New Roman" panose="02020603050405020304" pitchFamily="18" charset="0"/>
            </a:endParaRPr>
          </a:p>
        </p:txBody>
      </p:sp>
      <p:sp>
        <p:nvSpPr>
          <p:cNvPr id="43015" name="AutoShape 13"/>
          <p:cNvSpPr>
            <a:spLocks noChangeArrowheads="1"/>
          </p:cNvSpPr>
          <p:nvPr/>
        </p:nvSpPr>
        <p:spPr bwMode="auto">
          <a:xfrm>
            <a:off x="5105400" y="304800"/>
            <a:ext cx="3810000" cy="3810000"/>
          </a:xfrm>
          <a:prstGeom prst="wedgeRoundRectCallout">
            <a:avLst>
              <a:gd name="adj1" fmla="val -74139"/>
              <a:gd name="adj2" fmla="val 67750"/>
              <a:gd name="adj3" fmla="val 16667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 eaLnBrk="1" hangingPunct="1">
              <a:defRPr/>
            </a:pPr>
            <a:r>
              <a:rPr lang="ru-RU" sz="2500" dirty="0">
                <a:latin typeface="Times New Roman" pitchFamily="18" charset="0"/>
              </a:rPr>
              <a:t>Применяются для прогнозирования доходов от</a:t>
            </a:r>
          </a:p>
          <a:p>
            <a:pPr algn="ctr" eaLnBrk="1" hangingPunct="1">
              <a:defRPr/>
            </a:pPr>
            <a:r>
              <a:rPr lang="ru-RU" sz="2500" dirty="0">
                <a:latin typeface="Times New Roman" pitchFamily="18" charset="0"/>
              </a:rPr>
              <a:t>уплаты  единого сельскохозяйственного налога</a:t>
            </a:r>
          </a:p>
          <a:p>
            <a:pPr algn="ctr" eaLnBrk="1" hangingPunct="1">
              <a:defRPr/>
            </a:pPr>
            <a:r>
              <a:rPr lang="ru-RU" sz="2500" dirty="0">
                <a:latin typeface="Times New Roman" pitchFamily="18" charset="0"/>
              </a:rPr>
              <a:t>в бюджет Курского района Курской области</a:t>
            </a:r>
          </a:p>
        </p:txBody>
      </p:sp>
      <p:pic>
        <p:nvPicPr>
          <p:cNvPr id="10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590" y="4398169"/>
            <a:ext cx="3241623" cy="2155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36206" name="Group 14"/>
          <p:cNvGraphicFramePr>
            <a:graphicFrameLocks noGrp="1"/>
          </p:cNvGraphicFramePr>
          <p:nvPr>
            <p:ph sz="quarter" idx="2"/>
            <p:extLst/>
          </p:nvPr>
        </p:nvGraphicFramePr>
        <p:xfrm>
          <a:off x="3657600" y="4926806"/>
          <a:ext cx="5257800" cy="1181894"/>
        </p:xfrm>
        <a:graphic>
          <a:graphicData uri="http://schemas.openxmlformats.org/drawingml/2006/table">
            <a:tbl>
              <a:tblPr/>
              <a:tblGrid>
                <a:gridCol w="1752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9154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2023 год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2024 год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2025 год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035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109,0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104,6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104,0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024889C-D942-4FFC-8999-23F5342B94F5}" type="slidenum">
              <a:rPr lang="ru-RU" altLang="ru-RU" smtClean="0"/>
              <a:pPr>
                <a:defRPr/>
              </a:pPr>
              <a:t>35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0281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9" name="Picture 35" descr="фон голубой с переходом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0" name="Rectangle 47"/>
          <p:cNvSpPr>
            <a:spLocks noGrp="1" noChangeArrowheads="1"/>
          </p:cNvSpPr>
          <p:nvPr>
            <p:ph type="title" idx="4294967295"/>
          </p:nvPr>
        </p:nvSpPr>
        <p:spPr>
          <a:xfrm>
            <a:off x="838200" y="617538"/>
            <a:ext cx="7467600" cy="1287462"/>
          </a:xfrm>
        </p:spPr>
        <p:txBody>
          <a:bodyPr/>
          <a:lstStyle/>
          <a:p>
            <a:pPr eaLnBrk="1" hangingPunct="1"/>
            <a:r>
              <a:rPr lang="ru-RU" altLang="ru-RU" sz="4000" b="1" i="1" u="sng" dirty="0" smtClean="0"/>
              <a:t/>
            </a:r>
            <a:br>
              <a:rPr lang="ru-RU" altLang="ru-RU" sz="4000" b="1" i="1" u="sng" dirty="0" smtClean="0"/>
            </a:br>
            <a:r>
              <a:rPr lang="ru-RU" altLang="ru-RU" sz="3100" b="1" u="sng" dirty="0" smtClean="0"/>
              <a:t/>
            </a:r>
            <a:br>
              <a:rPr lang="ru-RU" altLang="ru-RU" sz="3100" b="1" u="sng" dirty="0" smtClean="0"/>
            </a:br>
            <a:endParaRPr lang="ru-RU" altLang="ru-RU" sz="1600" b="1" u="sng" dirty="0" smtClean="0"/>
          </a:p>
        </p:txBody>
      </p:sp>
      <p:graphicFrame>
        <p:nvGraphicFramePr>
          <p:cNvPr id="34821" name="Object 58"/>
          <p:cNvGraphicFramePr>
            <a:graphicFrameLocks noGrp="1" noChangeAspect="1"/>
          </p:cNvGraphicFramePr>
          <p:nvPr>
            <p:ph idx="4294967295"/>
            <p:extLst/>
          </p:nvPr>
        </p:nvGraphicFramePr>
        <p:xfrm>
          <a:off x="2932112" y="1498600"/>
          <a:ext cx="7812088" cy="497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927" name="Диаграмма" r:id="rId4" imgW="9039266" imgH="5762725" progId="Excel.Chart.8">
                  <p:embed/>
                </p:oleObj>
              </mc:Choice>
              <mc:Fallback>
                <p:oleObj name="Диаграмма" r:id="rId4" imgW="9039266" imgH="5762725" progId="Excel.Chart.8">
                  <p:embed/>
                  <p:pic>
                    <p:nvPicPr>
                      <p:cNvPr id="34821" name="Object 58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32112" y="1498600"/>
                        <a:ext cx="7812088" cy="4978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062" name="AutoShape 62"/>
          <p:cNvSpPr>
            <a:spLocks noChangeArrowheads="1"/>
          </p:cNvSpPr>
          <p:nvPr/>
        </p:nvSpPr>
        <p:spPr bwMode="auto">
          <a:xfrm>
            <a:off x="7391400" y="2667000"/>
            <a:ext cx="1752600" cy="533400"/>
          </a:xfrm>
          <a:prstGeom prst="roundRect">
            <a:avLst>
              <a:gd name="adj" fmla="val 16667"/>
            </a:avLst>
          </a:prstGeom>
          <a:solidFill>
            <a:schemeClr val="accent1">
              <a:lumMod val="90000"/>
            </a:schemeClr>
          </a:solidFill>
          <a:ln w="63500" cap="rnd">
            <a:noFill/>
            <a:prstDash val="sysDot"/>
            <a:round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1700" dirty="0">
                <a:latin typeface="Monotype Corsiva" pitchFamily="66" charset="0"/>
              </a:rPr>
              <a:t>Дотации </a:t>
            </a:r>
            <a:r>
              <a:rPr lang="ru-RU" sz="1700" dirty="0" smtClean="0">
                <a:latin typeface="Monotype Corsiva" pitchFamily="66" charset="0"/>
              </a:rPr>
              <a:t>(2,1)</a:t>
            </a:r>
            <a:endParaRPr lang="ru-RU" sz="1700" dirty="0">
              <a:latin typeface="Monotype Corsiva" pitchFamily="66" charset="0"/>
            </a:endParaRPr>
          </a:p>
        </p:txBody>
      </p:sp>
      <p:sp>
        <p:nvSpPr>
          <p:cNvPr id="45063" name="AutoShape 63"/>
          <p:cNvSpPr>
            <a:spLocks noChangeArrowheads="1"/>
          </p:cNvSpPr>
          <p:nvPr/>
        </p:nvSpPr>
        <p:spPr bwMode="auto">
          <a:xfrm>
            <a:off x="7315200" y="3429000"/>
            <a:ext cx="1828800" cy="533400"/>
          </a:xfrm>
          <a:prstGeom prst="roundRect">
            <a:avLst>
              <a:gd name="adj" fmla="val 16667"/>
            </a:avLst>
          </a:prstGeom>
          <a:solidFill>
            <a:schemeClr val="accent1">
              <a:lumMod val="90000"/>
            </a:schemeClr>
          </a:solidFill>
          <a:ln w="63500" cap="rnd">
            <a:noFill/>
            <a:prstDash val="sysDot"/>
            <a:round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1700" dirty="0">
                <a:latin typeface="Monotype Corsiva" pitchFamily="66" charset="0"/>
              </a:rPr>
              <a:t>Субвенции </a:t>
            </a:r>
            <a:r>
              <a:rPr lang="ru-RU" sz="1700" dirty="0" smtClean="0">
                <a:latin typeface="Monotype Corsiva" pitchFamily="66" charset="0"/>
              </a:rPr>
              <a:t>(781,3)</a:t>
            </a:r>
            <a:endParaRPr lang="ru-RU" sz="1700" dirty="0">
              <a:latin typeface="Monotype Corsiva" pitchFamily="66" charset="0"/>
            </a:endParaRPr>
          </a:p>
        </p:txBody>
      </p:sp>
      <p:sp>
        <p:nvSpPr>
          <p:cNvPr id="45064" name="AutoShape 64"/>
          <p:cNvSpPr>
            <a:spLocks noChangeArrowheads="1"/>
          </p:cNvSpPr>
          <p:nvPr/>
        </p:nvSpPr>
        <p:spPr bwMode="auto">
          <a:xfrm>
            <a:off x="7010400" y="4800600"/>
            <a:ext cx="2133600" cy="762000"/>
          </a:xfrm>
          <a:prstGeom prst="roundRect">
            <a:avLst>
              <a:gd name="adj" fmla="val 16667"/>
            </a:avLst>
          </a:prstGeom>
          <a:solidFill>
            <a:schemeClr val="accent1">
              <a:lumMod val="90000"/>
            </a:schemeClr>
          </a:solidFill>
          <a:ln w="63500" cap="rnd">
            <a:noFill/>
            <a:prstDash val="sysDot"/>
            <a:round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1700" dirty="0">
                <a:latin typeface="Monotype Corsiva" pitchFamily="66" charset="0"/>
              </a:rPr>
              <a:t>Иные межбюджетные </a:t>
            </a:r>
          </a:p>
          <a:p>
            <a:pPr algn="ctr">
              <a:defRPr/>
            </a:pPr>
            <a:r>
              <a:rPr lang="ru-RU" sz="1700" dirty="0">
                <a:latin typeface="Monotype Corsiva" pitchFamily="66" charset="0"/>
              </a:rPr>
              <a:t>трансферты (</a:t>
            </a:r>
            <a:r>
              <a:rPr lang="ru-RU" sz="1700" dirty="0" smtClean="0">
                <a:latin typeface="Monotype Corsiva" pitchFamily="66" charset="0"/>
              </a:rPr>
              <a:t>1,1)</a:t>
            </a:r>
            <a:endParaRPr lang="ru-RU" sz="1700" dirty="0">
              <a:latin typeface="Monotype Corsiva" pitchFamily="66" charset="0"/>
            </a:endParaRPr>
          </a:p>
        </p:txBody>
      </p:sp>
      <p:sp>
        <p:nvSpPr>
          <p:cNvPr id="34825" name="AutoShape 65"/>
          <p:cNvSpPr>
            <a:spLocks noChangeArrowheads="1"/>
          </p:cNvSpPr>
          <p:nvPr/>
        </p:nvSpPr>
        <p:spPr bwMode="auto">
          <a:xfrm>
            <a:off x="152400" y="4800600"/>
            <a:ext cx="2590800" cy="53340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>
            <a:noFill/>
          </a:ln>
          <a:effectLst>
            <a:outerShdw dist="107763" dir="81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Налог на доходы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физических лиц </a:t>
            </a:r>
            <a:r>
              <a:rPr lang="ru-RU" altLang="ru-RU" sz="1700" dirty="0" smtClean="0">
                <a:latin typeface="Monotype Corsiva" panose="03010101010201010101" pitchFamily="66" charset="0"/>
              </a:rPr>
              <a:t>(313,8)</a:t>
            </a:r>
            <a:endParaRPr lang="ru-RU" altLang="ru-RU" sz="1700" dirty="0">
              <a:latin typeface="Monotype Corsiva" panose="03010101010201010101" pitchFamily="66" charset="0"/>
            </a:endParaRPr>
          </a:p>
        </p:txBody>
      </p:sp>
      <p:sp>
        <p:nvSpPr>
          <p:cNvPr id="34826" name="AutoShape 66"/>
          <p:cNvSpPr>
            <a:spLocks noChangeArrowheads="1"/>
          </p:cNvSpPr>
          <p:nvPr/>
        </p:nvSpPr>
        <p:spPr bwMode="auto">
          <a:xfrm>
            <a:off x="152400" y="5410200"/>
            <a:ext cx="1828800" cy="45720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>
            <a:noFill/>
          </a:ln>
          <a:effectLst>
            <a:outerShdw dist="107763" dir="81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Акцизы (</a:t>
            </a:r>
            <a:r>
              <a:rPr lang="ru-RU" altLang="ru-RU" sz="1700" dirty="0" smtClean="0">
                <a:latin typeface="Monotype Corsiva" panose="03010101010201010101" pitchFamily="66" charset="0"/>
              </a:rPr>
              <a:t>24,3)</a:t>
            </a:r>
            <a:endParaRPr lang="ru-RU" altLang="ru-RU" sz="1700" dirty="0">
              <a:latin typeface="Monotype Corsiva" panose="03010101010201010101" pitchFamily="66" charset="0"/>
            </a:endParaRPr>
          </a:p>
        </p:txBody>
      </p:sp>
      <p:sp>
        <p:nvSpPr>
          <p:cNvPr id="34827" name="AutoShape 70"/>
          <p:cNvSpPr>
            <a:spLocks noChangeArrowheads="1"/>
          </p:cNvSpPr>
          <p:nvPr/>
        </p:nvSpPr>
        <p:spPr bwMode="auto">
          <a:xfrm>
            <a:off x="152400" y="1447800"/>
            <a:ext cx="3128963" cy="914400"/>
          </a:xfrm>
          <a:prstGeom prst="roundRect">
            <a:avLst>
              <a:gd name="adj" fmla="val 16667"/>
            </a:avLst>
          </a:prstGeom>
          <a:solidFill>
            <a:srgbClr val="B498B1"/>
          </a:solidFill>
          <a:ln>
            <a:noFill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Доходы от использования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имущества, находящегося в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 муниципальной собственности (</a:t>
            </a:r>
            <a:r>
              <a:rPr lang="ru-RU" altLang="ru-RU" sz="1700" dirty="0" smtClean="0">
                <a:latin typeface="Monotype Corsiva" panose="03010101010201010101" pitchFamily="66" charset="0"/>
              </a:rPr>
              <a:t>35,8)</a:t>
            </a:r>
            <a:endParaRPr lang="ru-RU" altLang="ru-RU" sz="1700" dirty="0">
              <a:latin typeface="Monotype Corsiva" panose="03010101010201010101" pitchFamily="66" charset="0"/>
            </a:endParaRPr>
          </a:p>
        </p:txBody>
      </p:sp>
      <p:sp>
        <p:nvSpPr>
          <p:cNvPr id="34828" name="AutoShape 71"/>
          <p:cNvSpPr>
            <a:spLocks noChangeArrowheads="1"/>
          </p:cNvSpPr>
          <p:nvPr/>
        </p:nvSpPr>
        <p:spPr bwMode="auto">
          <a:xfrm>
            <a:off x="152400" y="2514600"/>
            <a:ext cx="2895600" cy="533400"/>
          </a:xfrm>
          <a:prstGeom prst="roundRect">
            <a:avLst>
              <a:gd name="adj" fmla="val 16667"/>
            </a:avLst>
          </a:prstGeom>
          <a:solidFill>
            <a:srgbClr val="B498B1"/>
          </a:solidFill>
          <a:ln>
            <a:noFill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ru-RU" altLang="ru-RU" sz="1800" dirty="0"/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Платежи при пользовании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природными ресурсами (</a:t>
            </a:r>
            <a:r>
              <a:rPr lang="ru-RU" altLang="ru-RU" sz="1700" dirty="0" smtClean="0">
                <a:latin typeface="Monotype Corsiva" panose="03010101010201010101" pitchFamily="66" charset="0"/>
              </a:rPr>
              <a:t>15,1)</a:t>
            </a:r>
            <a:endParaRPr lang="ru-RU" altLang="ru-RU" sz="1700" dirty="0">
              <a:latin typeface="Monotype Corsiva" panose="03010101010201010101" pitchFamily="66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1800" dirty="0">
              <a:latin typeface="Monotype Corsiva" panose="03010101010201010101" pitchFamily="66" charset="0"/>
            </a:endParaRPr>
          </a:p>
        </p:txBody>
      </p:sp>
      <p:sp>
        <p:nvSpPr>
          <p:cNvPr id="34829" name="AutoShape 73"/>
          <p:cNvSpPr>
            <a:spLocks noChangeArrowheads="1"/>
          </p:cNvSpPr>
          <p:nvPr/>
        </p:nvSpPr>
        <p:spPr bwMode="auto">
          <a:xfrm>
            <a:off x="152400" y="3733800"/>
            <a:ext cx="2362200" cy="990600"/>
          </a:xfrm>
          <a:prstGeom prst="roundRect">
            <a:avLst>
              <a:gd name="adj" fmla="val 16667"/>
            </a:avLst>
          </a:prstGeom>
          <a:solidFill>
            <a:srgbClr val="B498B1"/>
          </a:solidFill>
          <a:ln>
            <a:noFill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ru-RU" altLang="ru-RU" sz="1600" dirty="0"/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600" dirty="0">
                <a:latin typeface="Monotype Corsiva" panose="03010101010201010101" pitchFamily="66" charset="0"/>
              </a:rPr>
              <a:t>Доходы от продажи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600" dirty="0">
                <a:latin typeface="Monotype Corsiva" panose="03010101010201010101" pitchFamily="66" charset="0"/>
              </a:rPr>
              <a:t>материальных и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600" dirty="0">
                <a:latin typeface="Monotype Corsiva" panose="03010101010201010101" pitchFamily="66" charset="0"/>
              </a:rPr>
              <a:t>нематериальных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600" dirty="0">
                <a:latin typeface="Monotype Corsiva" panose="03010101010201010101" pitchFamily="66" charset="0"/>
              </a:rPr>
              <a:t>активов (</a:t>
            </a:r>
            <a:r>
              <a:rPr lang="ru-RU" altLang="ru-RU" sz="1600" dirty="0" smtClean="0">
                <a:latin typeface="Monotype Corsiva" panose="03010101010201010101" pitchFamily="66" charset="0"/>
              </a:rPr>
              <a:t>25,0</a:t>
            </a:r>
            <a:r>
              <a:rPr lang="ru-RU" altLang="ru-RU" sz="1600" dirty="0">
                <a:latin typeface="Monotype Corsiva" panose="03010101010201010101" pitchFamily="66" charset="0"/>
              </a:rPr>
              <a:t>)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1600" dirty="0">
              <a:latin typeface="Monotype Corsiva" panose="03010101010201010101" pitchFamily="66" charset="0"/>
            </a:endParaRPr>
          </a:p>
        </p:txBody>
      </p:sp>
      <p:sp>
        <p:nvSpPr>
          <p:cNvPr id="34830" name="Line 99"/>
          <p:cNvSpPr>
            <a:spLocks noChangeShapeType="1"/>
          </p:cNvSpPr>
          <p:nvPr/>
        </p:nvSpPr>
        <p:spPr bwMode="auto">
          <a:xfrm flipH="1">
            <a:off x="6934200" y="3200400"/>
            <a:ext cx="533400" cy="6096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4831" name="Line 100"/>
          <p:cNvSpPr>
            <a:spLocks noChangeShapeType="1"/>
          </p:cNvSpPr>
          <p:nvPr/>
        </p:nvSpPr>
        <p:spPr bwMode="auto">
          <a:xfrm flipH="1" flipV="1">
            <a:off x="6858000" y="4114800"/>
            <a:ext cx="304800" cy="6858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4832" name="Line 101"/>
          <p:cNvSpPr>
            <a:spLocks noChangeShapeType="1"/>
          </p:cNvSpPr>
          <p:nvPr/>
        </p:nvSpPr>
        <p:spPr bwMode="auto">
          <a:xfrm flipH="1">
            <a:off x="6934200" y="3886200"/>
            <a:ext cx="3810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4833" name="AutoShape 66"/>
          <p:cNvSpPr>
            <a:spLocks noChangeArrowheads="1"/>
          </p:cNvSpPr>
          <p:nvPr/>
        </p:nvSpPr>
        <p:spPr bwMode="auto">
          <a:xfrm>
            <a:off x="2352675" y="5943600"/>
            <a:ext cx="2743200" cy="733425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Единый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сельскохозяйственный налог </a:t>
            </a:r>
            <a:r>
              <a:rPr lang="ru-RU" altLang="ru-RU" sz="1700" dirty="0" smtClean="0">
                <a:latin typeface="Monotype Corsiva" panose="03010101010201010101" pitchFamily="66" charset="0"/>
              </a:rPr>
              <a:t>(1,8)</a:t>
            </a:r>
            <a:endParaRPr lang="ru-RU" altLang="ru-RU" sz="1700" dirty="0">
              <a:latin typeface="Monotype Corsiva" panose="03010101010201010101" pitchFamily="66" charset="0"/>
            </a:endParaRPr>
          </a:p>
        </p:txBody>
      </p:sp>
      <p:sp>
        <p:nvSpPr>
          <p:cNvPr id="34834" name="AutoShape 66"/>
          <p:cNvSpPr>
            <a:spLocks noChangeArrowheads="1"/>
          </p:cNvSpPr>
          <p:nvPr/>
        </p:nvSpPr>
        <p:spPr bwMode="auto">
          <a:xfrm>
            <a:off x="152400" y="5943600"/>
            <a:ext cx="2057400" cy="76200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>
            <a:noFill/>
          </a:ln>
          <a:effectLst>
            <a:outerShdw dist="107763" dir="81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Упрощенная система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налогообложения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 smtClean="0">
                <a:latin typeface="Monotype Corsiva" panose="03010101010201010101" pitchFamily="66" charset="0"/>
              </a:rPr>
              <a:t>(9,5)</a:t>
            </a:r>
            <a:endParaRPr lang="ru-RU" altLang="ru-RU" sz="1700" dirty="0">
              <a:latin typeface="Monotype Corsiva" panose="03010101010201010101" pitchFamily="66" charset="0"/>
            </a:endParaRPr>
          </a:p>
        </p:txBody>
      </p:sp>
      <p:sp>
        <p:nvSpPr>
          <p:cNvPr id="34835" name="Line 21"/>
          <p:cNvSpPr>
            <a:spLocks noChangeShapeType="1"/>
          </p:cNvSpPr>
          <p:nvPr/>
        </p:nvSpPr>
        <p:spPr bwMode="auto">
          <a:xfrm>
            <a:off x="2971800" y="2895600"/>
            <a:ext cx="600075" cy="3206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4836" name="Line 22"/>
          <p:cNvSpPr>
            <a:spLocks noChangeShapeType="1"/>
          </p:cNvSpPr>
          <p:nvPr/>
        </p:nvSpPr>
        <p:spPr bwMode="auto">
          <a:xfrm flipV="1">
            <a:off x="2438400" y="3276600"/>
            <a:ext cx="1206500" cy="2286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4837" name="Line 24"/>
          <p:cNvSpPr>
            <a:spLocks noChangeShapeType="1"/>
          </p:cNvSpPr>
          <p:nvPr/>
        </p:nvSpPr>
        <p:spPr bwMode="auto">
          <a:xfrm>
            <a:off x="3246438" y="2362200"/>
            <a:ext cx="361950" cy="8540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4838" name="Line 25"/>
          <p:cNvSpPr>
            <a:spLocks noChangeShapeType="1"/>
          </p:cNvSpPr>
          <p:nvPr/>
        </p:nvSpPr>
        <p:spPr bwMode="auto">
          <a:xfrm flipV="1">
            <a:off x="2209800" y="4957763"/>
            <a:ext cx="1419225" cy="106203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4839" name="Line 26"/>
          <p:cNvSpPr>
            <a:spLocks noChangeShapeType="1"/>
          </p:cNvSpPr>
          <p:nvPr/>
        </p:nvSpPr>
        <p:spPr bwMode="auto">
          <a:xfrm flipV="1">
            <a:off x="1981200" y="4957763"/>
            <a:ext cx="1533525" cy="68103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4840" name="Line 27"/>
          <p:cNvSpPr>
            <a:spLocks noChangeShapeType="1"/>
          </p:cNvSpPr>
          <p:nvPr/>
        </p:nvSpPr>
        <p:spPr bwMode="auto">
          <a:xfrm flipV="1">
            <a:off x="2819400" y="4876800"/>
            <a:ext cx="762000" cy="381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4841" name="AutoShape 73"/>
          <p:cNvSpPr>
            <a:spLocks noChangeArrowheads="1"/>
          </p:cNvSpPr>
          <p:nvPr/>
        </p:nvSpPr>
        <p:spPr bwMode="auto">
          <a:xfrm>
            <a:off x="5181600" y="1539875"/>
            <a:ext cx="1752600" cy="685800"/>
          </a:xfrm>
          <a:prstGeom prst="roundRect">
            <a:avLst>
              <a:gd name="adj" fmla="val 16667"/>
            </a:avLst>
          </a:prstGeom>
          <a:solidFill>
            <a:srgbClr val="B498B1"/>
          </a:solidFill>
          <a:ln>
            <a:noFill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ru-RU" altLang="ru-RU" sz="1600" dirty="0"/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Прочие неналоговые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доходы </a:t>
            </a:r>
            <a:r>
              <a:rPr lang="ru-RU" altLang="ru-RU" sz="1700" dirty="0" smtClean="0">
                <a:latin typeface="Monotype Corsiva" panose="03010101010201010101" pitchFamily="66" charset="0"/>
              </a:rPr>
              <a:t>(0,8)</a:t>
            </a:r>
            <a:endParaRPr lang="ru-RU" altLang="ru-RU" sz="1700" dirty="0">
              <a:latin typeface="Monotype Corsiva" panose="03010101010201010101" pitchFamily="66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1600" dirty="0">
              <a:latin typeface="Monotype Corsiva" panose="03010101010201010101" pitchFamily="66" charset="0"/>
            </a:endParaRPr>
          </a:p>
        </p:txBody>
      </p:sp>
      <p:sp>
        <p:nvSpPr>
          <p:cNvPr id="34842" name="Line 30"/>
          <p:cNvSpPr>
            <a:spLocks noChangeShapeType="1"/>
          </p:cNvSpPr>
          <p:nvPr/>
        </p:nvSpPr>
        <p:spPr bwMode="auto">
          <a:xfrm flipH="1">
            <a:off x="3660775" y="2225675"/>
            <a:ext cx="63500" cy="990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4843" name="AutoShape 66"/>
          <p:cNvSpPr>
            <a:spLocks noChangeArrowheads="1"/>
          </p:cNvSpPr>
          <p:nvPr/>
        </p:nvSpPr>
        <p:spPr bwMode="auto">
          <a:xfrm>
            <a:off x="4648200" y="5410200"/>
            <a:ext cx="1998662" cy="53340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>
            <a:noFill/>
          </a:ln>
          <a:effectLst>
            <a:outerShdw dist="107763" dir="81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Патентная система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налогообложения </a:t>
            </a:r>
            <a:r>
              <a:rPr lang="ru-RU" altLang="ru-RU" sz="1700" dirty="0" smtClean="0">
                <a:latin typeface="Monotype Corsiva" panose="03010101010201010101" pitchFamily="66" charset="0"/>
              </a:rPr>
              <a:t>(4,7)</a:t>
            </a:r>
            <a:endParaRPr lang="ru-RU" altLang="ru-RU" sz="1700" dirty="0">
              <a:latin typeface="Monotype Corsiva" panose="03010101010201010101" pitchFamily="66" charset="0"/>
            </a:endParaRPr>
          </a:p>
        </p:txBody>
      </p:sp>
      <p:sp>
        <p:nvSpPr>
          <p:cNvPr id="34844" name="Line 32"/>
          <p:cNvSpPr>
            <a:spLocks noChangeShapeType="1"/>
          </p:cNvSpPr>
          <p:nvPr/>
        </p:nvSpPr>
        <p:spPr bwMode="auto">
          <a:xfrm flipV="1">
            <a:off x="3657600" y="4876800"/>
            <a:ext cx="57150" cy="1066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4845" name="Line 33"/>
          <p:cNvSpPr>
            <a:spLocks noChangeShapeType="1"/>
          </p:cNvSpPr>
          <p:nvPr/>
        </p:nvSpPr>
        <p:spPr bwMode="auto">
          <a:xfrm flipH="1" flipV="1">
            <a:off x="3743325" y="4914900"/>
            <a:ext cx="828675" cy="7239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45092" name="AutoShape 63"/>
          <p:cNvSpPr>
            <a:spLocks noChangeArrowheads="1"/>
          </p:cNvSpPr>
          <p:nvPr/>
        </p:nvSpPr>
        <p:spPr bwMode="auto">
          <a:xfrm>
            <a:off x="7315200" y="4114800"/>
            <a:ext cx="1828800" cy="533400"/>
          </a:xfrm>
          <a:prstGeom prst="roundRect">
            <a:avLst>
              <a:gd name="adj" fmla="val 16667"/>
            </a:avLst>
          </a:prstGeom>
          <a:solidFill>
            <a:schemeClr val="accent1">
              <a:lumMod val="90000"/>
            </a:schemeClr>
          </a:solidFill>
          <a:ln w="63500" cap="rnd">
            <a:noFill/>
            <a:prstDash val="sysDot"/>
            <a:round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1700" dirty="0">
                <a:latin typeface="Monotype Corsiva" pitchFamily="66" charset="0"/>
              </a:rPr>
              <a:t>Субсидии </a:t>
            </a:r>
            <a:r>
              <a:rPr lang="ru-RU" sz="1700" dirty="0" smtClean="0">
                <a:latin typeface="Monotype Corsiva" pitchFamily="66" charset="0"/>
              </a:rPr>
              <a:t>(92,3)</a:t>
            </a:r>
            <a:endParaRPr lang="ru-RU" sz="1700" dirty="0">
              <a:latin typeface="Monotype Corsiva" pitchFamily="66" charset="0"/>
            </a:endParaRPr>
          </a:p>
        </p:txBody>
      </p:sp>
      <p:sp>
        <p:nvSpPr>
          <p:cNvPr id="34847" name="Line 37"/>
          <p:cNvSpPr>
            <a:spLocks noChangeShapeType="1"/>
          </p:cNvSpPr>
          <p:nvPr/>
        </p:nvSpPr>
        <p:spPr bwMode="auto">
          <a:xfrm flipH="1" flipV="1">
            <a:off x="6934200" y="3962400"/>
            <a:ext cx="381000" cy="3810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4849" name="AutoShape 71"/>
          <p:cNvSpPr>
            <a:spLocks noChangeArrowheads="1"/>
          </p:cNvSpPr>
          <p:nvPr/>
        </p:nvSpPr>
        <p:spPr bwMode="auto">
          <a:xfrm>
            <a:off x="152400" y="3124200"/>
            <a:ext cx="2971800" cy="533400"/>
          </a:xfrm>
          <a:prstGeom prst="roundRect">
            <a:avLst>
              <a:gd name="adj" fmla="val 16667"/>
            </a:avLst>
          </a:prstGeom>
          <a:solidFill>
            <a:srgbClr val="B498B1"/>
          </a:solidFill>
          <a:ln>
            <a:noFill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ru-RU" altLang="ru-RU" sz="1800" dirty="0"/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Штрафы, санкции,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Возмещение ущерба (</a:t>
            </a:r>
            <a:r>
              <a:rPr lang="ru-RU" altLang="ru-RU" sz="1700" dirty="0" smtClean="0">
                <a:latin typeface="Monotype Corsiva" panose="03010101010201010101" pitchFamily="66" charset="0"/>
              </a:rPr>
              <a:t>0,3)</a:t>
            </a:r>
            <a:endParaRPr lang="ru-RU" altLang="ru-RU" sz="1700" dirty="0">
              <a:latin typeface="Monotype Corsiva" panose="03010101010201010101" pitchFamily="66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1800" dirty="0">
              <a:latin typeface="Monotype Corsiva" panose="03010101010201010101" pitchFamily="66" charset="0"/>
            </a:endParaRPr>
          </a:p>
        </p:txBody>
      </p:sp>
      <p:sp>
        <p:nvSpPr>
          <p:cNvPr id="34850" name="AutoShape 73"/>
          <p:cNvSpPr>
            <a:spLocks noChangeArrowheads="1"/>
          </p:cNvSpPr>
          <p:nvPr/>
        </p:nvSpPr>
        <p:spPr bwMode="auto">
          <a:xfrm>
            <a:off x="3376613" y="1524000"/>
            <a:ext cx="1752600" cy="838200"/>
          </a:xfrm>
          <a:prstGeom prst="roundRect">
            <a:avLst>
              <a:gd name="adj" fmla="val 16667"/>
            </a:avLst>
          </a:prstGeom>
          <a:solidFill>
            <a:srgbClr val="B498B1"/>
          </a:solidFill>
          <a:ln>
            <a:noFill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ru-RU" altLang="ru-RU" sz="1200"/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300">
                <a:latin typeface="Monotype Corsiva" panose="03010101010201010101" pitchFamily="66" charset="0"/>
              </a:rPr>
              <a:t>Доходы от оказания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300">
                <a:latin typeface="Monotype Corsiva" panose="03010101010201010101" pitchFamily="66" charset="0"/>
              </a:rPr>
              <a:t>платных услуг и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300">
                <a:latin typeface="Monotype Corsiva" panose="03010101010201010101" pitchFamily="66" charset="0"/>
              </a:rPr>
              <a:t>компенсации затрат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300">
                <a:latin typeface="Monotype Corsiva" panose="03010101010201010101" pitchFamily="66" charset="0"/>
              </a:rPr>
              <a:t> государства (0,1)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1600">
              <a:latin typeface="Monotype Corsiva" panose="03010101010201010101" pitchFamily="66" charset="0"/>
            </a:endParaRPr>
          </a:p>
        </p:txBody>
      </p:sp>
      <p:sp>
        <p:nvSpPr>
          <p:cNvPr id="34851" name="AutoShape 60"/>
          <p:cNvSpPr>
            <a:spLocks noChangeArrowheads="1"/>
          </p:cNvSpPr>
          <p:nvPr/>
        </p:nvSpPr>
        <p:spPr bwMode="auto">
          <a:xfrm>
            <a:off x="228600" y="152400"/>
            <a:ext cx="8763000" cy="13716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 w="25400">
            <a:solidFill>
              <a:schemeClr val="tx1"/>
            </a:solidFill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6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Планируемые поступления в доходную часть бюджета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6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Курского района Курской области</a:t>
            </a:r>
            <a:endParaRPr lang="ru-RU" altLang="ru-RU" sz="2600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в 202</a:t>
            </a:r>
            <a:r>
              <a:rPr lang="en-US" altLang="ru-RU" sz="2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3</a:t>
            </a:r>
            <a:r>
              <a:rPr lang="ru-RU" altLang="ru-RU" sz="2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году, </a:t>
            </a:r>
            <a:r>
              <a:rPr lang="ru-RU" altLang="ru-RU" sz="2600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руб.</a:t>
            </a:r>
          </a:p>
        </p:txBody>
      </p:sp>
      <p:sp>
        <p:nvSpPr>
          <p:cNvPr id="34852" name="Line 30"/>
          <p:cNvSpPr>
            <a:spLocks noChangeShapeType="1"/>
          </p:cNvSpPr>
          <p:nvPr/>
        </p:nvSpPr>
        <p:spPr bwMode="auto">
          <a:xfrm flipH="1">
            <a:off x="3714750" y="2225675"/>
            <a:ext cx="1546225" cy="10810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D978BA-ADE6-41CC-BD31-AF7E25649C6C}" type="slidenum">
              <a:rPr lang="ru-RU" altLang="ru-RU" smtClean="0"/>
              <a:pPr>
                <a:defRPr/>
              </a:pPr>
              <a:t>36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44019860"/>
      </p:ext>
    </p:extLst>
  </p:cSld>
  <p:clrMapOvr>
    <a:masterClrMapping/>
  </p:clrMapOvr>
  <p:transition advClick="0" advTm="15000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3" name="Picture 35" descr="фон голубой с переходом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4" name="Rectangle 47"/>
          <p:cNvSpPr>
            <a:spLocks noGrp="1" noChangeArrowheads="1"/>
          </p:cNvSpPr>
          <p:nvPr>
            <p:ph type="title" idx="4294967295"/>
          </p:nvPr>
        </p:nvSpPr>
        <p:spPr>
          <a:xfrm>
            <a:off x="838200" y="617538"/>
            <a:ext cx="7467600" cy="1287462"/>
          </a:xfrm>
        </p:spPr>
        <p:txBody>
          <a:bodyPr/>
          <a:lstStyle/>
          <a:p>
            <a:pPr eaLnBrk="1" hangingPunct="1"/>
            <a:r>
              <a:rPr lang="ru-RU" altLang="ru-RU" sz="4000" b="1" i="1" u="sng" dirty="0" smtClean="0"/>
              <a:t/>
            </a:r>
            <a:br>
              <a:rPr lang="ru-RU" altLang="ru-RU" sz="4000" b="1" i="1" u="sng" dirty="0" smtClean="0"/>
            </a:br>
            <a:r>
              <a:rPr lang="ru-RU" altLang="ru-RU" sz="3100" b="1" u="sng" dirty="0" smtClean="0"/>
              <a:t/>
            </a:r>
            <a:br>
              <a:rPr lang="ru-RU" altLang="ru-RU" sz="3100" b="1" u="sng" dirty="0" smtClean="0"/>
            </a:br>
            <a:endParaRPr lang="ru-RU" altLang="ru-RU" sz="1600" b="1" u="sng" dirty="0" smtClean="0"/>
          </a:p>
        </p:txBody>
      </p:sp>
      <p:graphicFrame>
        <p:nvGraphicFramePr>
          <p:cNvPr id="35845" name="Object 58"/>
          <p:cNvGraphicFramePr>
            <a:graphicFrameLocks noGrp="1" noChangeAspect="1"/>
          </p:cNvGraphicFramePr>
          <p:nvPr>
            <p:ph idx="4294967295"/>
          </p:nvPr>
        </p:nvGraphicFramePr>
        <p:xfrm>
          <a:off x="2859088" y="1449388"/>
          <a:ext cx="7840662" cy="5008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950" name="Диаграмма" r:id="rId4" imgW="9810669" imgH="6267579" progId="Excel.Chart.8">
                  <p:embed/>
                </p:oleObj>
              </mc:Choice>
              <mc:Fallback>
                <p:oleObj name="Диаграмма" r:id="rId4" imgW="9810669" imgH="6267579" progId="Excel.Chart.8">
                  <p:embed/>
                  <p:pic>
                    <p:nvPicPr>
                      <p:cNvPr id="35845" name="Object 58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59088" y="1449388"/>
                        <a:ext cx="7840662" cy="50085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846" name="AutoShape 60"/>
          <p:cNvSpPr>
            <a:spLocks noChangeArrowheads="1"/>
          </p:cNvSpPr>
          <p:nvPr/>
        </p:nvSpPr>
        <p:spPr bwMode="auto">
          <a:xfrm>
            <a:off x="228600" y="152400"/>
            <a:ext cx="8686800" cy="13716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 w="25400">
            <a:solidFill>
              <a:schemeClr val="tx1"/>
            </a:solidFill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6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Планируемые поступления в доходную часть бюджета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6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 Курского района Курской </a:t>
            </a:r>
            <a:r>
              <a:rPr lang="ru-RU" altLang="ru-RU" sz="26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области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в 2024 году, </a:t>
            </a:r>
            <a:r>
              <a:rPr lang="ru-RU" altLang="ru-RU" sz="2600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руб.</a:t>
            </a:r>
          </a:p>
        </p:txBody>
      </p:sp>
      <p:sp>
        <p:nvSpPr>
          <p:cNvPr id="45062" name="AutoShape 62"/>
          <p:cNvSpPr>
            <a:spLocks noChangeArrowheads="1"/>
          </p:cNvSpPr>
          <p:nvPr/>
        </p:nvSpPr>
        <p:spPr bwMode="auto">
          <a:xfrm>
            <a:off x="7391400" y="2819400"/>
            <a:ext cx="1752600" cy="533400"/>
          </a:xfrm>
          <a:prstGeom prst="roundRect">
            <a:avLst>
              <a:gd name="adj" fmla="val 16667"/>
            </a:avLst>
          </a:prstGeom>
          <a:solidFill>
            <a:schemeClr val="accent1">
              <a:lumMod val="90000"/>
            </a:schemeClr>
          </a:solidFill>
          <a:ln w="63500" cap="rnd">
            <a:noFill/>
            <a:prstDash val="sysDot"/>
            <a:round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1700" dirty="0">
                <a:latin typeface="Monotype Corsiva" pitchFamily="66" charset="0"/>
              </a:rPr>
              <a:t>Дотации </a:t>
            </a:r>
            <a:r>
              <a:rPr lang="ru-RU" sz="1700" dirty="0" smtClean="0">
                <a:latin typeface="Monotype Corsiva" pitchFamily="66" charset="0"/>
              </a:rPr>
              <a:t>(1,1</a:t>
            </a:r>
            <a:r>
              <a:rPr lang="ru-RU" sz="1700" dirty="0">
                <a:latin typeface="Monotype Corsiva" pitchFamily="66" charset="0"/>
              </a:rPr>
              <a:t>)</a:t>
            </a:r>
          </a:p>
        </p:txBody>
      </p:sp>
      <p:sp>
        <p:nvSpPr>
          <p:cNvPr id="45063" name="AutoShape 63"/>
          <p:cNvSpPr>
            <a:spLocks noChangeArrowheads="1"/>
          </p:cNvSpPr>
          <p:nvPr/>
        </p:nvSpPr>
        <p:spPr bwMode="auto">
          <a:xfrm>
            <a:off x="7315200" y="3581400"/>
            <a:ext cx="1828800" cy="533400"/>
          </a:xfrm>
          <a:prstGeom prst="roundRect">
            <a:avLst>
              <a:gd name="adj" fmla="val 16667"/>
            </a:avLst>
          </a:prstGeom>
          <a:solidFill>
            <a:schemeClr val="accent1">
              <a:lumMod val="90000"/>
            </a:schemeClr>
          </a:solidFill>
          <a:ln w="63500" cap="rnd">
            <a:noFill/>
            <a:prstDash val="sysDot"/>
            <a:round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1700" dirty="0">
                <a:latin typeface="Monotype Corsiva" pitchFamily="66" charset="0"/>
              </a:rPr>
              <a:t>Субвенции </a:t>
            </a:r>
            <a:r>
              <a:rPr lang="ru-RU" sz="1700" dirty="0" smtClean="0">
                <a:latin typeface="Monotype Corsiva" pitchFamily="66" charset="0"/>
              </a:rPr>
              <a:t>(725,9)</a:t>
            </a:r>
            <a:endParaRPr lang="ru-RU" sz="1700" dirty="0">
              <a:latin typeface="Monotype Corsiva" pitchFamily="66" charset="0"/>
            </a:endParaRPr>
          </a:p>
        </p:txBody>
      </p:sp>
      <p:sp>
        <p:nvSpPr>
          <p:cNvPr id="35849" name="AutoShape 65"/>
          <p:cNvSpPr>
            <a:spLocks noChangeArrowheads="1"/>
          </p:cNvSpPr>
          <p:nvPr/>
        </p:nvSpPr>
        <p:spPr bwMode="auto">
          <a:xfrm>
            <a:off x="152400" y="4800600"/>
            <a:ext cx="2590800" cy="53340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>
            <a:noFill/>
          </a:ln>
          <a:effectLst>
            <a:outerShdw dist="107763" dir="81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Налог на доходы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физических лиц </a:t>
            </a:r>
            <a:r>
              <a:rPr lang="ru-RU" altLang="ru-RU" sz="1700" dirty="0" smtClean="0">
                <a:latin typeface="Monotype Corsiva" panose="03010101010201010101" pitchFamily="66" charset="0"/>
              </a:rPr>
              <a:t>(312,0)</a:t>
            </a:r>
            <a:endParaRPr lang="ru-RU" altLang="ru-RU" sz="1700" dirty="0">
              <a:latin typeface="Monotype Corsiva" panose="03010101010201010101" pitchFamily="66" charset="0"/>
            </a:endParaRPr>
          </a:p>
        </p:txBody>
      </p:sp>
      <p:sp>
        <p:nvSpPr>
          <p:cNvPr id="35850" name="AutoShape 66"/>
          <p:cNvSpPr>
            <a:spLocks noChangeArrowheads="1"/>
          </p:cNvSpPr>
          <p:nvPr/>
        </p:nvSpPr>
        <p:spPr bwMode="auto">
          <a:xfrm>
            <a:off x="152400" y="5410200"/>
            <a:ext cx="1828800" cy="45720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>
            <a:noFill/>
          </a:ln>
          <a:effectLst>
            <a:outerShdw dist="107763" dir="81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Акцизы (</a:t>
            </a:r>
            <a:r>
              <a:rPr lang="ru-RU" altLang="ru-RU" sz="1700" dirty="0" smtClean="0">
                <a:latin typeface="Monotype Corsiva" panose="03010101010201010101" pitchFamily="66" charset="0"/>
              </a:rPr>
              <a:t>25,6)</a:t>
            </a:r>
            <a:endParaRPr lang="ru-RU" altLang="ru-RU" sz="1700" dirty="0">
              <a:latin typeface="Monotype Corsiva" panose="03010101010201010101" pitchFamily="66" charset="0"/>
            </a:endParaRPr>
          </a:p>
        </p:txBody>
      </p:sp>
      <p:sp>
        <p:nvSpPr>
          <p:cNvPr id="35851" name="AutoShape 70"/>
          <p:cNvSpPr>
            <a:spLocks noChangeArrowheads="1"/>
          </p:cNvSpPr>
          <p:nvPr/>
        </p:nvSpPr>
        <p:spPr bwMode="auto">
          <a:xfrm>
            <a:off x="0" y="1600200"/>
            <a:ext cx="3657600" cy="914400"/>
          </a:xfrm>
          <a:prstGeom prst="roundRect">
            <a:avLst>
              <a:gd name="adj" fmla="val 16667"/>
            </a:avLst>
          </a:prstGeom>
          <a:solidFill>
            <a:srgbClr val="B498B1"/>
          </a:solidFill>
          <a:ln>
            <a:noFill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Доходы от использования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имущества, находящегося в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 муниципальной собственности (</a:t>
            </a:r>
            <a:r>
              <a:rPr lang="ru-RU" altLang="ru-RU" sz="1700" dirty="0" smtClean="0">
                <a:latin typeface="Monotype Corsiva" panose="03010101010201010101" pitchFamily="66" charset="0"/>
              </a:rPr>
              <a:t>35,9)</a:t>
            </a:r>
            <a:endParaRPr lang="ru-RU" altLang="ru-RU" sz="1700" dirty="0">
              <a:latin typeface="Monotype Corsiva" panose="03010101010201010101" pitchFamily="66" charset="0"/>
            </a:endParaRPr>
          </a:p>
        </p:txBody>
      </p:sp>
      <p:sp>
        <p:nvSpPr>
          <p:cNvPr id="35852" name="AutoShape 71"/>
          <p:cNvSpPr>
            <a:spLocks noChangeArrowheads="1"/>
          </p:cNvSpPr>
          <p:nvPr/>
        </p:nvSpPr>
        <p:spPr bwMode="auto">
          <a:xfrm>
            <a:off x="152400" y="2743200"/>
            <a:ext cx="2895600" cy="685800"/>
          </a:xfrm>
          <a:prstGeom prst="roundRect">
            <a:avLst>
              <a:gd name="adj" fmla="val 16667"/>
            </a:avLst>
          </a:prstGeom>
          <a:solidFill>
            <a:srgbClr val="B498B1"/>
          </a:solidFill>
          <a:ln>
            <a:noFill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ru-RU" altLang="ru-RU" sz="1800" dirty="0"/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Платежи при пользовании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природными ресурсами (</a:t>
            </a:r>
            <a:r>
              <a:rPr lang="ru-RU" altLang="ru-RU" sz="1700" dirty="0" smtClean="0">
                <a:latin typeface="Monotype Corsiva" panose="03010101010201010101" pitchFamily="66" charset="0"/>
              </a:rPr>
              <a:t>15,1)</a:t>
            </a:r>
            <a:endParaRPr lang="ru-RU" altLang="ru-RU" sz="1700" dirty="0">
              <a:latin typeface="Monotype Corsiva" panose="03010101010201010101" pitchFamily="66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1800" dirty="0">
              <a:latin typeface="Monotype Corsiva" panose="03010101010201010101" pitchFamily="66" charset="0"/>
            </a:endParaRPr>
          </a:p>
        </p:txBody>
      </p:sp>
      <p:sp>
        <p:nvSpPr>
          <p:cNvPr id="35853" name="AutoShape 73"/>
          <p:cNvSpPr>
            <a:spLocks noChangeArrowheads="1"/>
          </p:cNvSpPr>
          <p:nvPr/>
        </p:nvSpPr>
        <p:spPr bwMode="auto">
          <a:xfrm>
            <a:off x="228600" y="3657600"/>
            <a:ext cx="2286000" cy="990600"/>
          </a:xfrm>
          <a:prstGeom prst="roundRect">
            <a:avLst>
              <a:gd name="adj" fmla="val 16667"/>
            </a:avLst>
          </a:prstGeom>
          <a:solidFill>
            <a:srgbClr val="B498B1"/>
          </a:solidFill>
          <a:ln>
            <a:noFill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ru-RU" altLang="ru-RU" sz="1600"/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>
                <a:latin typeface="Monotype Corsiva" panose="03010101010201010101" pitchFamily="66" charset="0"/>
              </a:rPr>
              <a:t>Доходы от продажи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>
                <a:latin typeface="Monotype Corsiva" panose="03010101010201010101" pitchFamily="66" charset="0"/>
              </a:rPr>
              <a:t>материальных и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>
                <a:latin typeface="Monotype Corsiva" panose="03010101010201010101" pitchFamily="66" charset="0"/>
              </a:rPr>
              <a:t>нематериальных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>
                <a:latin typeface="Monotype Corsiva" panose="03010101010201010101" pitchFamily="66" charset="0"/>
              </a:rPr>
              <a:t>активов (9,4)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1600">
              <a:latin typeface="Monotype Corsiva" panose="03010101010201010101" pitchFamily="66" charset="0"/>
            </a:endParaRPr>
          </a:p>
        </p:txBody>
      </p:sp>
      <p:sp>
        <p:nvSpPr>
          <p:cNvPr id="35854" name="Line 99"/>
          <p:cNvSpPr>
            <a:spLocks noChangeShapeType="1"/>
          </p:cNvSpPr>
          <p:nvPr/>
        </p:nvSpPr>
        <p:spPr bwMode="auto">
          <a:xfrm flipH="1">
            <a:off x="6934200" y="3352800"/>
            <a:ext cx="533400" cy="4730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5855" name="Line 101"/>
          <p:cNvSpPr>
            <a:spLocks noChangeShapeType="1"/>
          </p:cNvSpPr>
          <p:nvPr/>
        </p:nvSpPr>
        <p:spPr bwMode="auto">
          <a:xfrm flipH="1">
            <a:off x="6934200" y="3886200"/>
            <a:ext cx="3810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5856" name="AutoShape 66"/>
          <p:cNvSpPr>
            <a:spLocks noChangeArrowheads="1"/>
          </p:cNvSpPr>
          <p:nvPr/>
        </p:nvSpPr>
        <p:spPr bwMode="auto">
          <a:xfrm>
            <a:off x="2438400" y="6019800"/>
            <a:ext cx="2743200" cy="60960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Единый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сельскохозяйственный налог </a:t>
            </a:r>
            <a:r>
              <a:rPr lang="ru-RU" altLang="ru-RU" sz="1700" dirty="0" smtClean="0">
                <a:latin typeface="Monotype Corsiva" panose="03010101010201010101" pitchFamily="66" charset="0"/>
              </a:rPr>
              <a:t>(1,9)</a:t>
            </a:r>
            <a:endParaRPr lang="ru-RU" altLang="ru-RU" sz="1700" dirty="0">
              <a:latin typeface="Monotype Corsiva" panose="03010101010201010101" pitchFamily="66" charset="0"/>
            </a:endParaRPr>
          </a:p>
        </p:txBody>
      </p:sp>
      <p:sp>
        <p:nvSpPr>
          <p:cNvPr id="35857" name="AutoShape 66"/>
          <p:cNvSpPr>
            <a:spLocks noChangeArrowheads="1"/>
          </p:cNvSpPr>
          <p:nvPr/>
        </p:nvSpPr>
        <p:spPr bwMode="auto">
          <a:xfrm>
            <a:off x="152400" y="5943600"/>
            <a:ext cx="2057400" cy="76200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>
            <a:noFill/>
          </a:ln>
          <a:effectLst>
            <a:outerShdw dist="107763" dir="81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Упрощенная система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налогообложения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 smtClean="0">
                <a:latin typeface="Monotype Corsiva" panose="03010101010201010101" pitchFamily="66" charset="0"/>
              </a:rPr>
              <a:t>(9,9)</a:t>
            </a:r>
            <a:endParaRPr lang="ru-RU" altLang="ru-RU" sz="1700" dirty="0">
              <a:latin typeface="Monotype Corsiva" panose="03010101010201010101" pitchFamily="66" charset="0"/>
            </a:endParaRPr>
          </a:p>
        </p:txBody>
      </p:sp>
      <p:sp>
        <p:nvSpPr>
          <p:cNvPr id="35858" name="Line 21"/>
          <p:cNvSpPr>
            <a:spLocks noChangeShapeType="1"/>
          </p:cNvSpPr>
          <p:nvPr/>
        </p:nvSpPr>
        <p:spPr bwMode="auto">
          <a:xfrm>
            <a:off x="3048000" y="3048000"/>
            <a:ext cx="381000" cy="32385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5859" name="Line 23"/>
          <p:cNvSpPr>
            <a:spLocks noChangeShapeType="1"/>
          </p:cNvSpPr>
          <p:nvPr/>
        </p:nvSpPr>
        <p:spPr bwMode="auto">
          <a:xfrm flipV="1">
            <a:off x="2514600" y="3448050"/>
            <a:ext cx="847725" cy="59055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5860" name="Line 24"/>
          <p:cNvSpPr>
            <a:spLocks noChangeShapeType="1"/>
          </p:cNvSpPr>
          <p:nvPr/>
        </p:nvSpPr>
        <p:spPr bwMode="auto">
          <a:xfrm>
            <a:off x="3048000" y="2514600"/>
            <a:ext cx="415925" cy="83185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5861" name="Line 25"/>
          <p:cNvSpPr>
            <a:spLocks noChangeShapeType="1"/>
          </p:cNvSpPr>
          <p:nvPr/>
        </p:nvSpPr>
        <p:spPr bwMode="auto">
          <a:xfrm flipV="1">
            <a:off x="2209800" y="4953000"/>
            <a:ext cx="1447800" cy="10668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5862" name="Line 26"/>
          <p:cNvSpPr>
            <a:spLocks noChangeShapeType="1"/>
          </p:cNvSpPr>
          <p:nvPr/>
        </p:nvSpPr>
        <p:spPr bwMode="auto">
          <a:xfrm flipV="1">
            <a:off x="1981200" y="4895850"/>
            <a:ext cx="1635125" cy="6858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5863" name="Line 27"/>
          <p:cNvSpPr>
            <a:spLocks noChangeShapeType="1"/>
          </p:cNvSpPr>
          <p:nvPr/>
        </p:nvSpPr>
        <p:spPr bwMode="auto">
          <a:xfrm flipV="1">
            <a:off x="2752725" y="4876800"/>
            <a:ext cx="752475" cy="666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5864" name="AutoShape 73"/>
          <p:cNvSpPr>
            <a:spLocks noChangeArrowheads="1"/>
          </p:cNvSpPr>
          <p:nvPr/>
        </p:nvSpPr>
        <p:spPr bwMode="auto">
          <a:xfrm>
            <a:off x="3784600" y="1600200"/>
            <a:ext cx="1500188" cy="838200"/>
          </a:xfrm>
          <a:prstGeom prst="roundRect">
            <a:avLst>
              <a:gd name="adj" fmla="val 16667"/>
            </a:avLst>
          </a:prstGeom>
          <a:solidFill>
            <a:srgbClr val="B498B1"/>
          </a:solidFill>
          <a:ln>
            <a:noFill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ru-RU" altLang="ru-RU" sz="1600" dirty="0"/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500" dirty="0">
                <a:latin typeface="Monotype Corsiva" panose="03010101010201010101" pitchFamily="66" charset="0"/>
              </a:rPr>
              <a:t>Штрафы, санкции,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500" dirty="0">
                <a:latin typeface="Monotype Corsiva" panose="03010101010201010101" pitchFamily="66" charset="0"/>
              </a:rPr>
              <a:t>возмещение ущерба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500" dirty="0">
                <a:latin typeface="Monotype Corsiva" panose="03010101010201010101" pitchFamily="66" charset="0"/>
              </a:rPr>
              <a:t>(</a:t>
            </a:r>
            <a:r>
              <a:rPr lang="ru-RU" altLang="ru-RU" sz="1500" dirty="0" smtClean="0">
                <a:latin typeface="Monotype Corsiva" panose="03010101010201010101" pitchFamily="66" charset="0"/>
              </a:rPr>
              <a:t>0,3)</a:t>
            </a:r>
            <a:endParaRPr lang="ru-RU" altLang="ru-RU" sz="1500" dirty="0">
              <a:latin typeface="Monotype Corsiva" panose="03010101010201010101" pitchFamily="66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1600" dirty="0">
              <a:latin typeface="Monotype Corsiva" panose="03010101010201010101" pitchFamily="66" charset="0"/>
            </a:endParaRPr>
          </a:p>
        </p:txBody>
      </p:sp>
      <p:sp>
        <p:nvSpPr>
          <p:cNvPr id="35865" name="Line 30"/>
          <p:cNvSpPr>
            <a:spLocks noChangeShapeType="1"/>
          </p:cNvSpPr>
          <p:nvPr/>
        </p:nvSpPr>
        <p:spPr bwMode="auto">
          <a:xfrm>
            <a:off x="3810000" y="2438400"/>
            <a:ext cx="0" cy="609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5866" name="AutoShape 66"/>
          <p:cNvSpPr>
            <a:spLocks noChangeArrowheads="1"/>
          </p:cNvSpPr>
          <p:nvPr/>
        </p:nvSpPr>
        <p:spPr bwMode="auto">
          <a:xfrm>
            <a:off x="4648200" y="5410200"/>
            <a:ext cx="1828800" cy="53340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>
            <a:noFill/>
          </a:ln>
          <a:effectLst>
            <a:outerShdw dist="107763" dir="81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Патентная система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налогообложения </a:t>
            </a:r>
            <a:r>
              <a:rPr lang="ru-RU" altLang="ru-RU" sz="1700" dirty="0" smtClean="0">
                <a:latin typeface="Monotype Corsiva" panose="03010101010201010101" pitchFamily="66" charset="0"/>
              </a:rPr>
              <a:t>(4,7)</a:t>
            </a:r>
            <a:endParaRPr lang="ru-RU" altLang="ru-RU" sz="1700" dirty="0">
              <a:latin typeface="Monotype Corsiva" panose="03010101010201010101" pitchFamily="66" charset="0"/>
            </a:endParaRPr>
          </a:p>
        </p:txBody>
      </p:sp>
      <p:sp>
        <p:nvSpPr>
          <p:cNvPr id="35867" name="Line 32"/>
          <p:cNvSpPr>
            <a:spLocks noChangeShapeType="1"/>
          </p:cNvSpPr>
          <p:nvPr/>
        </p:nvSpPr>
        <p:spPr bwMode="auto">
          <a:xfrm flipH="1" flipV="1">
            <a:off x="3692525" y="4876800"/>
            <a:ext cx="117475" cy="1143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5868" name="Line 33"/>
          <p:cNvSpPr>
            <a:spLocks noChangeShapeType="1"/>
          </p:cNvSpPr>
          <p:nvPr/>
        </p:nvSpPr>
        <p:spPr bwMode="auto">
          <a:xfrm flipH="1" flipV="1">
            <a:off x="3768725" y="4876800"/>
            <a:ext cx="879475" cy="6365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45092" name="AutoShape 63"/>
          <p:cNvSpPr>
            <a:spLocks noChangeArrowheads="1"/>
          </p:cNvSpPr>
          <p:nvPr/>
        </p:nvSpPr>
        <p:spPr bwMode="auto">
          <a:xfrm>
            <a:off x="7315200" y="4419600"/>
            <a:ext cx="1828800" cy="533400"/>
          </a:xfrm>
          <a:prstGeom prst="roundRect">
            <a:avLst>
              <a:gd name="adj" fmla="val 16667"/>
            </a:avLst>
          </a:prstGeom>
          <a:solidFill>
            <a:schemeClr val="accent1">
              <a:lumMod val="90000"/>
            </a:schemeClr>
          </a:solidFill>
          <a:ln w="63500" cap="rnd">
            <a:noFill/>
            <a:prstDash val="sysDot"/>
            <a:round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1700" dirty="0">
                <a:latin typeface="Monotype Corsiva" pitchFamily="66" charset="0"/>
              </a:rPr>
              <a:t>Субсидии </a:t>
            </a:r>
            <a:r>
              <a:rPr lang="ru-RU" sz="1700" dirty="0" smtClean="0">
                <a:latin typeface="Monotype Corsiva" pitchFamily="66" charset="0"/>
              </a:rPr>
              <a:t>(40,2)</a:t>
            </a:r>
            <a:endParaRPr lang="ru-RU" sz="1700" dirty="0">
              <a:latin typeface="Monotype Corsiva" pitchFamily="66" charset="0"/>
            </a:endParaRPr>
          </a:p>
        </p:txBody>
      </p:sp>
      <p:sp>
        <p:nvSpPr>
          <p:cNvPr id="35870" name="Line 37"/>
          <p:cNvSpPr>
            <a:spLocks noChangeShapeType="1"/>
          </p:cNvSpPr>
          <p:nvPr/>
        </p:nvSpPr>
        <p:spPr bwMode="auto">
          <a:xfrm flipH="1" flipV="1">
            <a:off x="6934200" y="3962400"/>
            <a:ext cx="457200" cy="457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35872" name="Рисунок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5725" y="2279650"/>
            <a:ext cx="1652588" cy="119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73" name="AutoShape 73"/>
          <p:cNvSpPr>
            <a:spLocks noChangeArrowheads="1"/>
          </p:cNvSpPr>
          <p:nvPr/>
        </p:nvSpPr>
        <p:spPr bwMode="auto">
          <a:xfrm>
            <a:off x="5411788" y="1606550"/>
            <a:ext cx="1619250" cy="868363"/>
          </a:xfrm>
          <a:prstGeom prst="roundRect">
            <a:avLst>
              <a:gd name="adj" fmla="val 16667"/>
            </a:avLst>
          </a:prstGeom>
          <a:solidFill>
            <a:srgbClr val="B498B1"/>
          </a:solidFill>
          <a:ln>
            <a:noFill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ru-RU" altLang="ru-RU" sz="1200"/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300">
                <a:latin typeface="Monotype Corsiva" panose="03010101010201010101" pitchFamily="66" charset="0"/>
              </a:rPr>
              <a:t>Доходы от оказания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300">
                <a:latin typeface="Monotype Corsiva" panose="03010101010201010101" pitchFamily="66" charset="0"/>
              </a:rPr>
              <a:t>платных услуг и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300">
                <a:latin typeface="Monotype Corsiva" panose="03010101010201010101" pitchFamily="66" charset="0"/>
              </a:rPr>
              <a:t>компенсации затрат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300">
                <a:latin typeface="Monotype Corsiva" panose="03010101010201010101" pitchFamily="66" charset="0"/>
              </a:rPr>
              <a:t> государства (0,1)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1600">
              <a:latin typeface="Monotype Corsiva" panose="03010101010201010101" pitchFamily="66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D978BA-ADE6-41CC-BD31-AF7E25649C6C}" type="slidenum">
              <a:rPr lang="ru-RU" altLang="ru-RU" smtClean="0"/>
              <a:pPr>
                <a:defRPr/>
              </a:pPr>
              <a:t>37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33761128"/>
      </p:ext>
    </p:extLst>
  </p:cSld>
  <p:clrMapOvr>
    <a:masterClrMapping/>
  </p:clrMapOvr>
  <p:transition advClick="0" advTm="15000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7" name="Picture 35" descr="фон голубой с переходом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8" name="Rectangle 47"/>
          <p:cNvSpPr>
            <a:spLocks noGrp="1" noChangeArrowheads="1"/>
          </p:cNvSpPr>
          <p:nvPr>
            <p:ph type="title" idx="4294967295"/>
          </p:nvPr>
        </p:nvSpPr>
        <p:spPr>
          <a:xfrm>
            <a:off x="838200" y="617538"/>
            <a:ext cx="7467600" cy="1287462"/>
          </a:xfrm>
        </p:spPr>
        <p:txBody>
          <a:bodyPr/>
          <a:lstStyle/>
          <a:p>
            <a:pPr eaLnBrk="1" hangingPunct="1"/>
            <a:r>
              <a:rPr lang="ru-RU" altLang="ru-RU" sz="4000" b="1" i="1" u="sng" dirty="0" smtClean="0"/>
              <a:t/>
            </a:r>
            <a:br>
              <a:rPr lang="ru-RU" altLang="ru-RU" sz="4000" b="1" i="1" u="sng" dirty="0" smtClean="0"/>
            </a:br>
            <a:r>
              <a:rPr lang="ru-RU" altLang="ru-RU" sz="3100" b="1" u="sng" dirty="0" smtClean="0"/>
              <a:t/>
            </a:r>
            <a:br>
              <a:rPr lang="ru-RU" altLang="ru-RU" sz="3100" b="1" u="sng" dirty="0" smtClean="0"/>
            </a:br>
            <a:endParaRPr lang="ru-RU" altLang="ru-RU" sz="1600" b="1" u="sng" dirty="0" smtClean="0"/>
          </a:p>
        </p:txBody>
      </p:sp>
      <p:graphicFrame>
        <p:nvGraphicFramePr>
          <p:cNvPr id="36869" name="Object 58"/>
          <p:cNvGraphicFramePr>
            <a:graphicFrameLocks noGrp="1" noChangeAspect="1"/>
          </p:cNvGraphicFramePr>
          <p:nvPr>
            <p:ph idx="4294967295"/>
          </p:nvPr>
        </p:nvGraphicFramePr>
        <p:xfrm>
          <a:off x="2855913" y="1449388"/>
          <a:ext cx="7848600" cy="5008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974" name="Диаграмма" r:id="rId4" imgW="9134597" imgH="5829153" progId="Excel.Chart.8">
                  <p:embed/>
                </p:oleObj>
              </mc:Choice>
              <mc:Fallback>
                <p:oleObj name="Диаграмма" r:id="rId4" imgW="9134597" imgH="5829153" progId="Excel.Chart.8">
                  <p:embed/>
                  <p:pic>
                    <p:nvPicPr>
                      <p:cNvPr id="36869" name="Object 58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55913" y="1449388"/>
                        <a:ext cx="7848600" cy="50085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870" name="AutoShape 60"/>
          <p:cNvSpPr>
            <a:spLocks noChangeArrowheads="1"/>
          </p:cNvSpPr>
          <p:nvPr/>
        </p:nvSpPr>
        <p:spPr bwMode="auto">
          <a:xfrm>
            <a:off x="228600" y="152400"/>
            <a:ext cx="8686800" cy="14478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 w="25400">
            <a:solidFill>
              <a:schemeClr val="tx1"/>
            </a:solidFill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6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Планируемые поступления в доходную часть бюджета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6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 Курского района Курской области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в 2025 году, </a:t>
            </a:r>
            <a:r>
              <a:rPr lang="ru-RU" altLang="ru-RU" sz="2600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руб.</a:t>
            </a:r>
          </a:p>
        </p:txBody>
      </p:sp>
      <p:sp>
        <p:nvSpPr>
          <p:cNvPr id="45062" name="AutoShape 62"/>
          <p:cNvSpPr>
            <a:spLocks noChangeArrowheads="1"/>
          </p:cNvSpPr>
          <p:nvPr/>
        </p:nvSpPr>
        <p:spPr bwMode="auto">
          <a:xfrm>
            <a:off x="7391400" y="2819400"/>
            <a:ext cx="1752600" cy="533400"/>
          </a:xfrm>
          <a:prstGeom prst="roundRect">
            <a:avLst>
              <a:gd name="adj" fmla="val 16667"/>
            </a:avLst>
          </a:prstGeom>
          <a:solidFill>
            <a:schemeClr val="accent1">
              <a:lumMod val="90000"/>
            </a:schemeClr>
          </a:solidFill>
          <a:ln w="63500" cap="rnd">
            <a:noFill/>
            <a:prstDash val="sysDot"/>
            <a:round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1700" dirty="0">
                <a:latin typeface="Monotype Corsiva" pitchFamily="66" charset="0"/>
              </a:rPr>
              <a:t>Дотации </a:t>
            </a:r>
            <a:r>
              <a:rPr lang="ru-RU" sz="1700" dirty="0" smtClean="0">
                <a:latin typeface="Monotype Corsiva" pitchFamily="66" charset="0"/>
              </a:rPr>
              <a:t>(0,9)</a:t>
            </a:r>
            <a:endParaRPr lang="ru-RU" sz="1700" dirty="0">
              <a:latin typeface="Monotype Corsiva" pitchFamily="66" charset="0"/>
            </a:endParaRPr>
          </a:p>
        </p:txBody>
      </p:sp>
      <p:sp>
        <p:nvSpPr>
          <p:cNvPr id="45063" name="AutoShape 63"/>
          <p:cNvSpPr>
            <a:spLocks noChangeArrowheads="1"/>
          </p:cNvSpPr>
          <p:nvPr/>
        </p:nvSpPr>
        <p:spPr bwMode="auto">
          <a:xfrm>
            <a:off x="7315200" y="3581400"/>
            <a:ext cx="1828800" cy="533400"/>
          </a:xfrm>
          <a:prstGeom prst="roundRect">
            <a:avLst>
              <a:gd name="adj" fmla="val 16667"/>
            </a:avLst>
          </a:prstGeom>
          <a:solidFill>
            <a:schemeClr val="accent1">
              <a:lumMod val="90000"/>
            </a:schemeClr>
          </a:solidFill>
          <a:ln w="63500" cap="rnd">
            <a:noFill/>
            <a:prstDash val="sysDot"/>
            <a:round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1700" dirty="0">
                <a:latin typeface="Monotype Corsiva" pitchFamily="66" charset="0"/>
              </a:rPr>
              <a:t>Субвенции </a:t>
            </a:r>
            <a:r>
              <a:rPr lang="ru-RU" sz="1700" dirty="0" smtClean="0">
                <a:latin typeface="Monotype Corsiva" pitchFamily="66" charset="0"/>
              </a:rPr>
              <a:t>(740,2)</a:t>
            </a:r>
            <a:endParaRPr lang="ru-RU" sz="1700" dirty="0">
              <a:latin typeface="Monotype Corsiva" pitchFamily="66" charset="0"/>
            </a:endParaRPr>
          </a:p>
        </p:txBody>
      </p:sp>
      <p:sp>
        <p:nvSpPr>
          <p:cNvPr id="36873" name="AutoShape 65"/>
          <p:cNvSpPr>
            <a:spLocks noChangeArrowheads="1"/>
          </p:cNvSpPr>
          <p:nvPr/>
        </p:nvSpPr>
        <p:spPr bwMode="auto">
          <a:xfrm>
            <a:off x="152400" y="4800600"/>
            <a:ext cx="2590800" cy="53340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>
            <a:noFill/>
          </a:ln>
          <a:effectLst>
            <a:outerShdw dist="107763" dir="81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Налог на доходы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физических лиц </a:t>
            </a:r>
            <a:r>
              <a:rPr lang="ru-RU" altLang="ru-RU" sz="1700" dirty="0" smtClean="0">
                <a:latin typeface="Monotype Corsiva" panose="03010101010201010101" pitchFamily="66" charset="0"/>
              </a:rPr>
              <a:t>(339,3)</a:t>
            </a:r>
            <a:endParaRPr lang="ru-RU" altLang="ru-RU" sz="1700" dirty="0">
              <a:latin typeface="Monotype Corsiva" panose="03010101010201010101" pitchFamily="66" charset="0"/>
            </a:endParaRPr>
          </a:p>
        </p:txBody>
      </p:sp>
      <p:sp>
        <p:nvSpPr>
          <p:cNvPr id="36874" name="AutoShape 66"/>
          <p:cNvSpPr>
            <a:spLocks noChangeArrowheads="1"/>
          </p:cNvSpPr>
          <p:nvPr/>
        </p:nvSpPr>
        <p:spPr bwMode="auto">
          <a:xfrm>
            <a:off x="152400" y="5410200"/>
            <a:ext cx="1828800" cy="45720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>
            <a:noFill/>
          </a:ln>
          <a:effectLst>
            <a:outerShdw dist="107763" dir="81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Акцизы (</a:t>
            </a:r>
            <a:r>
              <a:rPr lang="ru-RU" altLang="ru-RU" sz="1700" dirty="0" smtClean="0">
                <a:latin typeface="Monotype Corsiva" panose="03010101010201010101" pitchFamily="66" charset="0"/>
              </a:rPr>
              <a:t>27,1)</a:t>
            </a:r>
            <a:endParaRPr lang="ru-RU" altLang="ru-RU" sz="1700" dirty="0">
              <a:latin typeface="Monotype Corsiva" panose="03010101010201010101" pitchFamily="66" charset="0"/>
            </a:endParaRPr>
          </a:p>
        </p:txBody>
      </p:sp>
      <p:sp>
        <p:nvSpPr>
          <p:cNvPr id="36875" name="AutoShape 70"/>
          <p:cNvSpPr>
            <a:spLocks noChangeArrowheads="1"/>
          </p:cNvSpPr>
          <p:nvPr/>
        </p:nvSpPr>
        <p:spPr bwMode="auto">
          <a:xfrm>
            <a:off x="0" y="1752600"/>
            <a:ext cx="3657600" cy="914400"/>
          </a:xfrm>
          <a:prstGeom prst="roundRect">
            <a:avLst>
              <a:gd name="adj" fmla="val 16667"/>
            </a:avLst>
          </a:prstGeom>
          <a:solidFill>
            <a:srgbClr val="B498B1"/>
          </a:solidFill>
          <a:ln>
            <a:noFill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Доходы от использования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имущества, находящегося в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 муниципальной собственности (</a:t>
            </a:r>
            <a:r>
              <a:rPr lang="ru-RU" altLang="ru-RU" sz="1700" dirty="0" smtClean="0">
                <a:latin typeface="Monotype Corsiva" panose="03010101010201010101" pitchFamily="66" charset="0"/>
              </a:rPr>
              <a:t>35,9)</a:t>
            </a:r>
            <a:endParaRPr lang="ru-RU" altLang="ru-RU" sz="1700" dirty="0">
              <a:latin typeface="Monotype Corsiva" panose="03010101010201010101" pitchFamily="66" charset="0"/>
            </a:endParaRPr>
          </a:p>
        </p:txBody>
      </p:sp>
      <p:sp>
        <p:nvSpPr>
          <p:cNvPr id="36876" name="AutoShape 71"/>
          <p:cNvSpPr>
            <a:spLocks noChangeArrowheads="1"/>
          </p:cNvSpPr>
          <p:nvPr/>
        </p:nvSpPr>
        <p:spPr bwMode="auto">
          <a:xfrm>
            <a:off x="152400" y="2971800"/>
            <a:ext cx="2895600" cy="685800"/>
          </a:xfrm>
          <a:prstGeom prst="roundRect">
            <a:avLst>
              <a:gd name="adj" fmla="val 16667"/>
            </a:avLst>
          </a:prstGeom>
          <a:solidFill>
            <a:srgbClr val="B498B1"/>
          </a:solidFill>
          <a:ln>
            <a:noFill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ru-RU" altLang="ru-RU" sz="1800" dirty="0"/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Платежи при пользовании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природными ресурсами (</a:t>
            </a:r>
            <a:r>
              <a:rPr lang="ru-RU" altLang="ru-RU" sz="1700" dirty="0" smtClean="0">
                <a:latin typeface="Monotype Corsiva" panose="03010101010201010101" pitchFamily="66" charset="0"/>
              </a:rPr>
              <a:t>15,1)</a:t>
            </a:r>
            <a:endParaRPr lang="ru-RU" altLang="ru-RU" sz="1700" dirty="0">
              <a:latin typeface="Monotype Corsiva" panose="03010101010201010101" pitchFamily="66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1800" dirty="0">
              <a:latin typeface="Monotype Corsiva" panose="03010101010201010101" pitchFamily="66" charset="0"/>
            </a:endParaRPr>
          </a:p>
        </p:txBody>
      </p:sp>
      <p:sp>
        <p:nvSpPr>
          <p:cNvPr id="36877" name="AutoShape 73"/>
          <p:cNvSpPr>
            <a:spLocks noChangeArrowheads="1"/>
          </p:cNvSpPr>
          <p:nvPr/>
        </p:nvSpPr>
        <p:spPr bwMode="auto">
          <a:xfrm>
            <a:off x="152400" y="3810000"/>
            <a:ext cx="2286000" cy="990600"/>
          </a:xfrm>
          <a:prstGeom prst="roundRect">
            <a:avLst>
              <a:gd name="adj" fmla="val 16667"/>
            </a:avLst>
          </a:prstGeom>
          <a:solidFill>
            <a:srgbClr val="B498B1"/>
          </a:solidFill>
          <a:ln>
            <a:noFill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ru-RU" altLang="ru-RU" sz="1600"/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>
                <a:latin typeface="Monotype Corsiva" panose="03010101010201010101" pitchFamily="66" charset="0"/>
              </a:rPr>
              <a:t>Доходы от продажи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>
                <a:latin typeface="Monotype Corsiva" panose="03010101010201010101" pitchFamily="66" charset="0"/>
              </a:rPr>
              <a:t>материальных и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>
                <a:latin typeface="Monotype Corsiva" panose="03010101010201010101" pitchFamily="66" charset="0"/>
              </a:rPr>
              <a:t>нематериальных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>
                <a:latin typeface="Monotype Corsiva" panose="03010101010201010101" pitchFamily="66" charset="0"/>
              </a:rPr>
              <a:t>активов (9,4)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1600">
              <a:latin typeface="Monotype Corsiva" panose="03010101010201010101" pitchFamily="66" charset="0"/>
            </a:endParaRPr>
          </a:p>
        </p:txBody>
      </p:sp>
      <p:sp>
        <p:nvSpPr>
          <p:cNvPr id="36878" name="Line 99"/>
          <p:cNvSpPr>
            <a:spLocks noChangeShapeType="1"/>
          </p:cNvSpPr>
          <p:nvPr/>
        </p:nvSpPr>
        <p:spPr bwMode="auto">
          <a:xfrm flipH="1">
            <a:off x="6945313" y="3276600"/>
            <a:ext cx="522287" cy="51435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6879" name="Line 101"/>
          <p:cNvSpPr>
            <a:spLocks noChangeShapeType="1"/>
          </p:cNvSpPr>
          <p:nvPr/>
        </p:nvSpPr>
        <p:spPr bwMode="auto">
          <a:xfrm flipH="1">
            <a:off x="6934200" y="3886200"/>
            <a:ext cx="3810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6880" name="AutoShape 66"/>
          <p:cNvSpPr>
            <a:spLocks noChangeArrowheads="1"/>
          </p:cNvSpPr>
          <p:nvPr/>
        </p:nvSpPr>
        <p:spPr bwMode="auto">
          <a:xfrm>
            <a:off x="2286000" y="6019800"/>
            <a:ext cx="2971800" cy="60960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Единый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сельскохозяйственный налог </a:t>
            </a:r>
            <a:r>
              <a:rPr lang="ru-RU" altLang="ru-RU" sz="1700" dirty="0" smtClean="0">
                <a:latin typeface="Monotype Corsiva" panose="03010101010201010101" pitchFamily="66" charset="0"/>
              </a:rPr>
              <a:t>(2,0)</a:t>
            </a:r>
            <a:endParaRPr lang="ru-RU" altLang="ru-RU" sz="1700" dirty="0">
              <a:latin typeface="Monotype Corsiva" panose="03010101010201010101" pitchFamily="66" charset="0"/>
            </a:endParaRPr>
          </a:p>
        </p:txBody>
      </p:sp>
      <p:sp>
        <p:nvSpPr>
          <p:cNvPr id="36881" name="AutoShape 66"/>
          <p:cNvSpPr>
            <a:spLocks noChangeArrowheads="1"/>
          </p:cNvSpPr>
          <p:nvPr/>
        </p:nvSpPr>
        <p:spPr bwMode="auto">
          <a:xfrm>
            <a:off x="152400" y="5943600"/>
            <a:ext cx="2057400" cy="76200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>
            <a:noFill/>
          </a:ln>
          <a:effectLst>
            <a:outerShdw dist="107763" dir="81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Упрощенная система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налогообложения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 smtClean="0">
                <a:latin typeface="Monotype Corsiva" panose="03010101010201010101" pitchFamily="66" charset="0"/>
              </a:rPr>
              <a:t>(10,3)</a:t>
            </a:r>
            <a:endParaRPr lang="ru-RU" altLang="ru-RU" sz="1700" dirty="0">
              <a:latin typeface="Monotype Corsiva" panose="03010101010201010101" pitchFamily="66" charset="0"/>
            </a:endParaRPr>
          </a:p>
        </p:txBody>
      </p:sp>
      <p:sp>
        <p:nvSpPr>
          <p:cNvPr id="36882" name="Line 21"/>
          <p:cNvSpPr>
            <a:spLocks noChangeShapeType="1"/>
          </p:cNvSpPr>
          <p:nvPr/>
        </p:nvSpPr>
        <p:spPr bwMode="auto">
          <a:xfrm>
            <a:off x="3074988" y="3162300"/>
            <a:ext cx="314325" cy="17145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6883" name="Line 23"/>
          <p:cNvSpPr>
            <a:spLocks noChangeShapeType="1"/>
          </p:cNvSpPr>
          <p:nvPr/>
        </p:nvSpPr>
        <p:spPr bwMode="auto">
          <a:xfrm flipV="1">
            <a:off x="2438400" y="3362325"/>
            <a:ext cx="1066800" cy="7524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6884" name="Line 24"/>
          <p:cNvSpPr>
            <a:spLocks noChangeShapeType="1"/>
          </p:cNvSpPr>
          <p:nvPr/>
        </p:nvSpPr>
        <p:spPr bwMode="auto">
          <a:xfrm>
            <a:off x="3121025" y="2752725"/>
            <a:ext cx="379413" cy="58102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6885" name="Line 25"/>
          <p:cNvSpPr>
            <a:spLocks noChangeShapeType="1"/>
          </p:cNvSpPr>
          <p:nvPr/>
        </p:nvSpPr>
        <p:spPr bwMode="auto">
          <a:xfrm flipV="1">
            <a:off x="2209800" y="4946650"/>
            <a:ext cx="1477963" cy="107315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6886" name="Line 26"/>
          <p:cNvSpPr>
            <a:spLocks noChangeShapeType="1"/>
          </p:cNvSpPr>
          <p:nvPr/>
        </p:nvSpPr>
        <p:spPr bwMode="auto">
          <a:xfrm flipV="1">
            <a:off x="1981200" y="4876800"/>
            <a:ext cx="1630363" cy="7620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6887" name="Line 27"/>
          <p:cNvSpPr>
            <a:spLocks noChangeShapeType="1"/>
          </p:cNvSpPr>
          <p:nvPr/>
        </p:nvSpPr>
        <p:spPr bwMode="auto">
          <a:xfrm flipV="1">
            <a:off x="2770188" y="4876800"/>
            <a:ext cx="730250" cy="76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6888" name="AutoShape 73"/>
          <p:cNvSpPr>
            <a:spLocks noChangeArrowheads="1"/>
          </p:cNvSpPr>
          <p:nvPr/>
        </p:nvSpPr>
        <p:spPr bwMode="auto">
          <a:xfrm>
            <a:off x="3733800" y="1752600"/>
            <a:ext cx="1833563" cy="838200"/>
          </a:xfrm>
          <a:prstGeom prst="roundRect">
            <a:avLst>
              <a:gd name="adj" fmla="val 16667"/>
            </a:avLst>
          </a:prstGeom>
          <a:solidFill>
            <a:srgbClr val="B498B1"/>
          </a:solidFill>
          <a:ln>
            <a:noFill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ru-RU" altLang="ru-RU" sz="1600" dirty="0"/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1700" dirty="0">
              <a:latin typeface="Monotype Corsiva" panose="03010101010201010101" pitchFamily="66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Штрафы, санкции,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возмещение ущерба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(</a:t>
            </a:r>
            <a:r>
              <a:rPr lang="ru-RU" altLang="ru-RU" sz="1700" dirty="0" smtClean="0">
                <a:latin typeface="Monotype Corsiva" panose="03010101010201010101" pitchFamily="66" charset="0"/>
              </a:rPr>
              <a:t>0,3)</a:t>
            </a:r>
            <a:endParaRPr lang="ru-RU" altLang="ru-RU" sz="1700" dirty="0">
              <a:latin typeface="Monotype Corsiva" panose="03010101010201010101" pitchFamily="66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1700" dirty="0">
              <a:latin typeface="Monotype Corsiva" panose="03010101010201010101" pitchFamily="66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1600" dirty="0">
              <a:latin typeface="Monotype Corsiva" panose="03010101010201010101" pitchFamily="66" charset="0"/>
            </a:endParaRPr>
          </a:p>
        </p:txBody>
      </p:sp>
      <p:sp>
        <p:nvSpPr>
          <p:cNvPr id="36889" name="Line 30"/>
          <p:cNvSpPr>
            <a:spLocks noChangeShapeType="1"/>
          </p:cNvSpPr>
          <p:nvPr/>
        </p:nvSpPr>
        <p:spPr bwMode="auto">
          <a:xfrm flipH="1">
            <a:off x="3640138" y="2647950"/>
            <a:ext cx="450850" cy="685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6890" name="AutoShape 66"/>
          <p:cNvSpPr>
            <a:spLocks noChangeArrowheads="1"/>
          </p:cNvSpPr>
          <p:nvPr/>
        </p:nvSpPr>
        <p:spPr bwMode="auto">
          <a:xfrm>
            <a:off x="4648199" y="5410200"/>
            <a:ext cx="2016125" cy="53340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>
            <a:noFill/>
          </a:ln>
          <a:effectLst>
            <a:outerShdw dist="107763" dir="81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Патентная система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Monotype Corsiva" panose="03010101010201010101" pitchFamily="66" charset="0"/>
              </a:rPr>
              <a:t>налогообложения </a:t>
            </a:r>
            <a:r>
              <a:rPr lang="ru-RU" altLang="ru-RU" sz="1700" dirty="0" smtClean="0">
                <a:latin typeface="Monotype Corsiva" panose="03010101010201010101" pitchFamily="66" charset="0"/>
              </a:rPr>
              <a:t>(4,7)</a:t>
            </a:r>
            <a:endParaRPr lang="ru-RU" altLang="ru-RU" sz="1700" dirty="0">
              <a:latin typeface="Monotype Corsiva" panose="03010101010201010101" pitchFamily="66" charset="0"/>
            </a:endParaRPr>
          </a:p>
        </p:txBody>
      </p:sp>
      <p:sp>
        <p:nvSpPr>
          <p:cNvPr id="36891" name="Line 32"/>
          <p:cNvSpPr>
            <a:spLocks noChangeShapeType="1"/>
          </p:cNvSpPr>
          <p:nvPr/>
        </p:nvSpPr>
        <p:spPr bwMode="auto">
          <a:xfrm flipV="1">
            <a:off x="3640138" y="4899025"/>
            <a:ext cx="93662" cy="11398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6892" name="Line 33"/>
          <p:cNvSpPr>
            <a:spLocks noChangeShapeType="1"/>
          </p:cNvSpPr>
          <p:nvPr/>
        </p:nvSpPr>
        <p:spPr bwMode="auto">
          <a:xfrm flipH="1" flipV="1">
            <a:off x="3810000" y="4879975"/>
            <a:ext cx="838200" cy="7588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45092" name="AutoShape 63"/>
          <p:cNvSpPr>
            <a:spLocks noChangeArrowheads="1"/>
          </p:cNvSpPr>
          <p:nvPr/>
        </p:nvSpPr>
        <p:spPr bwMode="auto">
          <a:xfrm>
            <a:off x="7315200" y="4419600"/>
            <a:ext cx="1828800" cy="533400"/>
          </a:xfrm>
          <a:prstGeom prst="roundRect">
            <a:avLst>
              <a:gd name="adj" fmla="val 16667"/>
            </a:avLst>
          </a:prstGeom>
          <a:solidFill>
            <a:schemeClr val="accent1">
              <a:lumMod val="90000"/>
            </a:schemeClr>
          </a:solidFill>
          <a:ln w="63500" cap="rnd">
            <a:noFill/>
            <a:prstDash val="sysDot"/>
            <a:round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1700" dirty="0">
                <a:latin typeface="Monotype Corsiva" pitchFamily="66" charset="0"/>
              </a:rPr>
              <a:t>Субсидии </a:t>
            </a:r>
            <a:r>
              <a:rPr lang="ru-RU" sz="1700" dirty="0" smtClean="0">
                <a:latin typeface="Monotype Corsiva" pitchFamily="66" charset="0"/>
              </a:rPr>
              <a:t>(17,9)</a:t>
            </a:r>
            <a:endParaRPr lang="ru-RU" sz="1700" dirty="0">
              <a:latin typeface="Monotype Corsiva" pitchFamily="66" charset="0"/>
            </a:endParaRPr>
          </a:p>
        </p:txBody>
      </p:sp>
      <p:sp>
        <p:nvSpPr>
          <p:cNvPr id="36894" name="Line 37"/>
          <p:cNvSpPr>
            <a:spLocks noChangeShapeType="1"/>
          </p:cNvSpPr>
          <p:nvPr/>
        </p:nvSpPr>
        <p:spPr bwMode="auto">
          <a:xfrm flipH="1" flipV="1">
            <a:off x="6934200" y="3962400"/>
            <a:ext cx="457200" cy="457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6896" name="AutoShape 73"/>
          <p:cNvSpPr>
            <a:spLocks noChangeArrowheads="1"/>
          </p:cNvSpPr>
          <p:nvPr/>
        </p:nvSpPr>
        <p:spPr bwMode="auto">
          <a:xfrm>
            <a:off x="5667375" y="1752600"/>
            <a:ext cx="1619250" cy="868363"/>
          </a:xfrm>
          <a:prstGeom prst="roundRect">
            <a:avLst>
              <a:gd name="adj" fmla="val 16667"/>
            </a:avLst>
          </a:prstGeom>
          <a:solidFill>
            <a:srgbClr val="B498B1"/>
          </a:solidFill>
          <a:ln>
            <a:noFill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6350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ru-RU" altLang="ru-RU" sz="1200"/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300">
                <a:latin typeface="Monotype Corsiva" panose="03010101010201010101" pitchFamily="66" charset="0"/>
              </a:rPr>
              <a:t>Доходы от оказания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300">
                <a:latin typeface="Monotype Corsiva" panose="03010101010201010101" pitchFamily="66" charset="0"/>
              </a:rPr>
              <a:t>платных услуг и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300">
                <a:latin typeface="Monotype Corsiva" panose="03010101010201010101" pitchFamily="66" charset="0"/>
              </a:rPr>
              <a:t>компенсации затрат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300">
                <a:latin typeface="Monotype Corsiva" panose="03010101010201010101" pitchFamily="66" charset="0"/>
              </a:rPr>
              <a:t> государства (0,1)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1600">
              <a:latin typeface="Monotype Corsiva" panose="03010101010201010101" pitchFamily="66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D978BA-ADE6-41CC-BD31-AF7E25649C6C}" type="slidenum">
              <a:rPr lang="ru-RU" altLang="ru-RU" smtClean="0"/>
              <a:pPr>
                <a:defRPr/>
              </a:pPr>
              <a:t>38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87665529"/>
      </p:ext>
    </p:extLst>
  </p:cSld>
  <p:clrMapOvr>
    <a:masterClrMapping/>
  </p:clrMapOvr>
  <p:transition advClick="0" advTm="15000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1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" y="-101044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2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37893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37894" name="AutoShape 11"/>
          <p:cNvSpPr>
            <a:spLocks noChangeArrowheads="1"/>
          </p:cNvSpPr>
          <p:nvPr/>
        </p:nvSpPr>
        <p:spPr bwMode="auto">
          <a:xfrm>
            <a:off x="228600" y="228600"/>
            <a:ext cx="8686800" cy="14478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200" b="1" dirty="0" smtClean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2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Расходы </a:t>
            </a:r>
            <a:r>
              <a:rPr lang="ru-RU" altLang="ru-RU" sz="22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бюджета –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200" dirty="0">
                <a:solidFill>
                  <a:schemeClr val="tx2"/>
                </a:solidFill>
                <a:latin typeface="Times New Roman" panose="02020603050405020304" pitchFamily="18" charset="0"/>
              </a:rPr>
              <a:t>это выплачиваемые из бюджета денежные средства,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200" dirty="0">
                <a:solidFill>
                  <a:schemeClr val="tx2"/>
                </a:solidFill>
                <a:latin typeface="Times New Roman" panose="02020603050405020304" pitchFamily="18" charset="0"/>
              </a:rPr>
              <a:t>направляемые на финансовое обеспечение задач и функций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200" dirty="0">
                <a:solidFill>
                  <a:schemeClr val="tx2"/>
                </a:solidFill>
                <a:latin typeface="Times New Roman" panose="02020603050405020304" pitchFamily="18" charset="0"/>
              </a:rPr>
              <a:t>местного самоуправления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200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37896" name="AutoShape 23"/>
          <p:cNvSpPr>
            <a:spLocks noChangeArrowheads="1"/>
          </p:cNvSpPr>
          <p:nvPr/>
        </p:nvSpPr>
        <p:spPr bwMode="auto">
          <a:xfrm>
            <a:off x="228599" y="4778614"/>
            <a:ext cx="2506030" cy="685801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500" b="1" dirty="0" smtClean="0">
                <a:latin typeface="Times New Roman" panose="02020603050405020304" pitchFamily="18" charset="0"/>
              </a:rPr>
              <a:t>Образование</a:t>
            </a:r>
            <a:endParaRPr lang="ru-RU" altLang="ru-RU" sz="2500" b="1" dirty="0">
              <a:latin typeface="Times New Roman" panose="02020603050405020304" pitchFamily="18" charset="0"/>
            </a:endParaRPr>
          </a:p>
        </p:txBody>
      </p:sp>
      <p:sp>
        <p:nvSpPr>
          <p:cNvPr id="37897" name="AutoShape 23"/>
          <p:cNvSpPr>
            <a:spLocks noChangeArrowheads="1"/>
          </p:cNvSpPr>
          <p:nvPr/>
        </p:nvSpPr>
        <p:spPr bwMode="auto">
          <a:xfrm>
            <a:off x="6737983" y="4873625"/>
            <a:ext cx="1998347" cy="6858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 smtClean="0">
                <a:latin typeface="Times New Roman" panose="02020603050405020304" pitchFamily="18" charset="0"/>
              </a:rPr>
              <a:t>Культура</a:t>
            </a:r>
            <a:endParaRPr lang="ru-RU" altLang="ru-RU" sz="2500" b="1" dirty="0">
              <a:latin typeface="Times New Roman" panose="02020603050405020304" pitchFamily="18" charset="0"/>
            </a:endParaRPr>
          </a:p>
        </p:txBody>
      </p:sp>
      <p:sp>
        <p:nvSpPr>
          <p:cNvPr id="64528" name="AutoShape 23"/>
          <p:cNvSpPr>
            <a:spLocks noChangeArrowheads="1"/>
          </p:cNvSpPr>
          <p:nvPr/>
        </p:nvSpPr>
        <p:spPr bwMode="auto">
          <a:xfrm>
            <a:off x="914400" y="3442176"/>
            <a:ext cx="7239000" cy="97044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2200" b="1" dirty="0" smtClean="0">
                <a:latin typeface="Times New Roman" pitchFamily="18" charset="0"/>
              </a:rPr>
              <a:t>Приоритетные направления расходов бюджета </a:t>
            </a:r>
          </a:p>
          <a:p>
            <a:pPr algn="ctr">
              <a:defRPr/>
            </a:pPr>
            <a:r>
              <a:rPr lang="ru-RU" sz="2200" b="1" dirty="0" smtClean="0">
                <a:latin typeface="Times New Roman" pitchFamily="18" charset="0"/>
              </a:rPr>
              <a:t>Курского района Курской области в настоящее время</a:t>
            </a:r>
            <a:endParaRPr lang="ru-RU" sz="2200" b="1" dirty="0">
              <a:latin typeface="Times New Roman" pitchFamily="18" charset="0"/>
            </a:endParaRPr>
          </a:p>
        </p:txBody>
      </p:sp>
      <p:sp>
        <p:nvSpPr>
          <p:cNvPr id="45070" name="AutoShape 29"/>
          <p:cNvSpPr>
            <a:spLocks noChangeArrowheads="1"/>
          </p:cNvSpPr>
          <p:nvPr/>
        </p:nvSpPr>
        <p:spPr bwMode="auto">
          <a:xfrm>
            <a:off x="7341870" y="4295062"/>
            <a:ext cx="457200" cy="609600"/>
          </a:xfrm>
          <a:prstGeom prst="downArrow">
            <a:avLst>
              <a:gd name="adj1" fmla="val 50000"/>
              <a:gd name="adj2" fmla="val 33333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39</a:t>
            </a:fld>
            <a:endParaRPr lang="ru-RU" altLang="ru-RU"/>
          </a:p>
        </p:txBody>
      </p:sp>
      <p:sp>
        <p:nvSpPr>
          <p:cNvPr id="15" name="AutoShape 23"/>
          <p:cNvSpPr>
            <a:spLocks noChangeArrowheads="1"/>
          </p:cNvSpPr>
          <p:nvPr/>
        </p:nvSpPr>
        <p:spPr bwMode="auto">
          <a:xfrm>
            <a:off x="533400" y="1902778"/>
            <a:ext cx="8001000" cy="13716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расходов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осуществляется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соответствии с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расходными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обязательствами,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обусловленными установленным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законодательством Российской Федерации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разграничением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полномочий.</a:t>
            </a:r>
            <a:endParaRPr lang="ru-RU" alt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AutoShape 23"/>
          <p:cNvSpPr>
            <a:spLocks noChangeArrowheads="1"/>
          </p:cNvSpPr>
          <p:nvPr/>
        </p:nvSpPr>
        <p:spPr bwMode="auto">
          <a:xfrm>
            <a:off x="2549127" y="5764011"/>
            <a:ext cx="3969546" cy="624601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 smtClean="0">
                <a:latin typeface="Times New Roman" panose="02020603050405020304" pitchFamily="18" charset="0"/>
              </a:rPr>
              <a:t>Дорожное строительство</a:t>
            </a:r>
            <a:endParaRPr lang="ru-RU" altLang="ru-RU" sz="2500" b="1" dirty="0">
              <a:latin typeface="Times New Roman" panose="02020603050405020304" pitchFamily="18" charset="0"/>
            </a:endParaRPr>
          </a:p>
        </p:txBody>
      </p:sp>
      <p:sp>
        <p:nvSpPr>
          <p:cNvPr id="45066" name="AutoShape 29"/>
          <p:cNvSpPr>
            <a:spLocks noChangeArrowheads="1"/>
          </p:cNvSpPr>
          <p:nvPr/>
        </p:nvSpPr>
        <p:spPr bwMode="auto">
          <a:xfrm>
            <a:off x="1219200" y="4374516"/>
            <a:ext cx="457200" cy="609600"/>
          </a:xfrm>
          <a:prstGeom prst="downArrow">
            <a:avLst>
              <a:gd name="adj1" fmla="val 50000"/>
              <a:gd name="adj2" fmla="val 33333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18" name="AutoShape 29"/>
          <p:cNvSpPr>
            <a:spLocks noChangeArrowheads="1"/>
          </p:cNvSpPr>
          <p:nvPr/>
        </p:nvSpPr>
        <p:spPr bwMode="auto">
          <a:xfrm>
            <a:off x="4381500" y="4294171"/>
            <a:ext cx="457200" cy="1379890"/>
          </a:xfrm>
          <a:prstGeom prst="downArrow">
            <a:avLst>
              <a:gd name="adj1" fmla="val 50000"/>
              <a:gd name="adj2" fmla="val 33333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8190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-9082117"/>
            <a:ext cx="4572000" cy="25022235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pPr eaLnBrk="1" hangingPunct="1"/>
            <a:r>
              <a:rPr lang="ru-RU" altLang="ru-RU" sz="1600" b="1" i="1" u="sng" dirty="0"/>
              <a:t/>
            </a:r>
            <a:br>
              <a:rPr lang="ru-RU" altLang="ru-RU" sz="1600" b="1" i="1" u="sng" dirty="0"/>
            </a:br>
            <a:r>
              <a:rPr lang="ru-RU" altLang="ru-RU" sz="1200" b="1" u="sng" dirty="0"/>
              <a:t/>
            </a:r>
            <a:br>
              <a:rPr lang="ru-RU" altLang="ru-RU" sz="1200" b="1" u="sng" dirty="0"/>
            </a:br>
            <a:endParaRPr lang="ru-RU" altLang="ru-RU" sz="800" b="1" u="sng" dirty="0"/>
          </a:p>
          <a:p>
            <a:pPr eaLnBrk="1" hangingPunct="1"/>
            <a:r>
              <a:rPr lang="ru-RU" altLang="ru-RU" sz="1600" b="1" i="1" u="sng" dirty="0"/>
              <a:t/>
            </a:r>
            <a:br>
              <a:rPr lang="ru-RU" altLang="ru-RU" sz="1600" b="1" i="1" u="sng" dirty="0"/>
            </a:br>
            <a:r>
              <a:rPr lang="ru-RU" altLang="ru-RU" sz="1200" b="1" u="sng" dirty="0"/>
              <a:t/>
            </a:r>
            <a:br>
              <a:rPr lang="ru-RU" altLang="ru-RU" sz="1200" b="1" u="sng" dirty="0"/>
            </a:br>
            <a:endParaRPr lang="ru-RU" altLang="ru-RU" sz="800" b="1" u="sng" dirty="0"/>
          </a:p>
          <a:p>
            <a:pPr eaLnBrk="1" hangingPunct="1"/>
            <a:r>
              <a:rPr lang="ru-RU" altLang="ru-RU" sz="1600" b="1" i="1" u="sng" dirty="0"/>
              <a:t/>
            </a:r>
            <a:br>
              <a:rPr lang="ru-RU" altLang="ru-RU" sz="1600" b="1" i="1" u="sng" dirty="0"/>
            </a:br>
            <a:r>
              <a:rPr lang="ru-RU" altLang="ru-RU" sz="1200" b="1" u="sng" dirty="0"/>
              <a:t/>
            </a:r>
            <a:br>
              <a:rPr lang="ru-RU" altLang="ru-RU" sz="1200" b="1" u="sng" dirty="0"/>
            </a:br>
            <a:endParaRPr lang="ru-RU" altLang="ru-RU" sz="800" b="1" u="sng" dirty="0"/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  <a:p>
            <a:endParaRPr lang="ru-RU" altLang="ru-RU" dirty="0">
              <a:solidFill>
                <a:schemeClr val="tx2"/>
              </a:solidFill>
            </a:endParaRPr>
          </a:p>
        </p:txBody>
      </p:sp>
      <p:graphicFrame>
        <p:nvGraphicFramePr>
          <p:cNvPr id="18" name="Таблица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1434336"/>
              </p:ext>
            </p:extLst>
          </p:nvPr>
        </p:nvGraphicFramePr>
        <p:xfrm>
          <a:off x="272907" y="1473131"/>
          <a:ext cx="8630720" cy="512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29560">
                  <a:extLst>
                    <a:ext uri="{9D8B030D-6E8A-4147-A177-3AD203B41FA5}">
                      <a16:colId xmlns:a16="http://schemas.microsoft.com/office/drawing/2014/main" val="1134229008"/>
                    </a:ext>
                  </a:extLst>
                </a:gridCol>
                <a:gridCol w="5001160">
                  <a:extLst>
                    <a:ext uri="{9D8B030D-6E8A-4147-A177-3AD203B41FA5}">
                      <a16:colId xmlns:a16="http://schemas.microsoft.com/office/drawing/2014/main" val="2244815140"/>
                    </a:ext>
                  </a:extLst>
                </a:gridCol>
              </a:tblGrid>
              <a:tr h="228600">
                <a:tc>
                  <a:txBody>
                    <a:bodyPr/>
                    <a:lstStyle/>
                    <a:p>
                      <a:pPr algn="just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 action="ppaction://hlinksldjump"/>
                        </a:rPr>
                        <a:t>Расходы по разделу «Национальная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 action="ppaction://hlinksldjump"/>
                        </a:rPr>
                        <a:t> экономика» 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(стр. 52)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4" action="ppaction://hlinksldjump"/>
                        </a:rPr>
                        <a:t>Финансовая</a:t>
                      </a:r>
                      <a:r>
                        <a:rPr lang="ru-RU" sz="12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4" action="ppaction://hlinksldjump"/>
                        </a:rPr>
                        <a:t> помощь бюджетам 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4" action="ppaction://hlinksldjump"/>
                        </a:rPr>
                        <a:t>поселений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(стр. 66)</a:t>
                      </a:r>
                      <a:endParaRPr lang="ru-RU" sz="1200" b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alpha val="9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6136219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5" action="ppaction://hlinksldjump"/>
                        </a:rPr>
                        <a:t>Расходы на ЖКХ 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(стр. 53)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6" action="ppaction://hlinksldjump"/>
                        </a:rPr>
                        <a:t>Социальная</a:t>
                      </a:r>
                      <a:r>
                        <a:rPr lang="ru-RU" sz="12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6" action="ppaction://hlinksldjump"/>
                        </a:rPr>
                        <a:t> помощь физическим лицам из бюджета Курского района Курской области</a:t>
                      </a:r>
                      <a:r>
                        <a:rPr lang="ru-RU" sz="12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(стр. 67)</a:t>
                      </a:r>
                      <a:endParaRPr lang="ru-RU" sz="12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alpha val="9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080971"/>
                  </a:ext>
                </a:extLst>
              </a:tr>
              <a:tr h="22595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7" action="ppaction://hlinksldjump"/>
                        </a:rPr>
                        <a:t>Расходы на охрану окружающей среды</a:t>
                      </a:r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(стр. 54)</a:t>
                      </a:r>
                    </a:p>
                  </a:txBody>
                  <a:tcPr>
                    <a:solidFill>
                      <a:schemeClr val="accent1"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8" action="ppaction://hlinksldjump"/>
                        </a:rPr>
                        <a:t>Социальная поддержка отдельных</a:t>
                      </a:r>
                      <a:r>
                        <a:rPr lang="ru-RU" sz="12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8" action="ppaction://hlinksldjump"/>
                        </a:rPr>
                        <a:t> категорий граждан</a:t>
                      </a:r>
                      <a:r>
                        <a:rPr lang="ru-RU" sz="12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(стр. 68)</a:t>
                      </a:r>
                      <a:endParaRPr lang="ru-RU" sz="12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alpha val="9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5603925"/>
                  </a:ext>
                </a:extLst>
              </a:tr>
              <a:tr h="180237"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9" action="ppaction://hlinksldjump"/>
                        </a:rPr>
                        <a:t>Расходы на образование 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(стр. 55)</a:t>
                      </a:r>
                    </a:p>
                    <a:p>
                      <a:endParaRPr lang="ru-RU" sz="12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0" action="ppaction://hlinksldjump"/>
                        </a:rPr>
                        <a:t>Что такое дорожный фонд?</a:t>
                      </a:r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(стр. 69)</a:t>
                      </a:r>
                    </a:p>
                  </a:txBody>
                  <a:tcPr>
                    <a:solidFill>
                      <a:schemeClr val="accent1">
                        <a:alpha val="9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283022"/>
                  </a:ext>
                </a:extLst>
              </a:tr>
              <a:tr h="210717">
                <a:tc>
                  <a:txBody>
                    <a:bodyPr/>
                    <a:lstStyle/>
                    <a:p>
                      <a:pPr algn="just" eaLnBrk="1" hangingPunct="1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1" action="ppaction://hlinksldjump"/>
                        </a:rPr>
                        <a:t>Расходы на культуру </a:t>
                      </a:r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(стр. 56)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2" action="ppaction://hlinksldjump"/>
                        </a:rPr>
                        <a:t>Региональные проекты, планируемые к реализации</a:t>
                      </a:r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(стр. 70)</a:t>
                      </a:r>
                    </a:p>
                  </a:txBody>
                  <a:tcPr>
                    <a:solidFill>
                      <a:schemeClr val="accent1">
                        <a:alpha val="9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151451"/>
                  </a:ext>
                </a:extLst>
              </a:tr>
              <a:tr h="271229">
                <a:tc>
                  <a:txBody>
                    <a:bodyPr/>
                    <a:lstStyle/>
                    <a:p>
                      <a:pPr algn="just" eaLnBrk="1" hangingPunct="1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ru-RU" altLang="ru-RU" sz="1200" b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3" action="ppaction://hlinksldjump"/>
                        </a:rPr>
                        <a:t>Расходы на здравоохранение </a:t>
                      </a:r>
                      <a:r>
                        <a:rPr lang="ru-RU" altLang="ru-RU" sz="1200" b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(стр.</a:t>
                      </a:r>
                      <a:r>
                        <a:rPr lang="ru-RU" altLang="ru-RU" sz="1200" b="1" baseline="0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57)</a:t>
                      </a:r>
                      <a:endParaRPr lang="ru-RU" altLang="ru-RU" sz="1200" b="1" dirty="0" smtClean="0">
                        <a:solidFill>
                          <a:schemeClr val="tx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 eaLnBrk="1" hangingPunct="1">
                        <a:spcBef>
                          <a:spcPct val="0"/>
                        </a:spcBef>
                        <a:buFontTx/>
                        <a:buNone/>
                      </a:pPr>
                      <a:endParaRPr lang="ru-RU" altLang="ru-RU" sz="1200" b="1" dirty="0" smtClean="0">
                        <a:solidFill>
                          <a:schemeClr val="tx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4" action="ppaction://hlinksldjump"/>
                        </a:rPr>
                        <a:t>Проект «Народный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4" action="ppaction://hlinksldjump"/>
                        </a:rPr>
                        <a:t> бюджет», понятие, источники финансирования</a:t>
                      </a:r>
                      <a:endParaRPr lang="ru-RU" sz="1200" b="1" baseline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(стр. 71)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alpha val="9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7665201"/>
                  </a:ext>
                </a:extLst>
              </a:tr>
              <a:tr h="195477">
                <a:tc>
                  <a:txBody>
                    <a:bodyPr/>
                    <a:lstStyle/>
                    <a:p>
                      <a:pPr algn="just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5" action="ppaction://hlinksldjump"/>
                        </a:rPr>
                        <a:t>Расходы на социальную политику </a:t>
                      </a:r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(стр. 58)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eaLnBrk="1" hangingPunct="1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ru-RU" altLang="ru-RU" sz="1200" b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6" action="ppaction://hlinksldjump"/>
                        </a:rPr>
                        <a:t>Планируемые объекты дорожного строительства путем реализации проекта «Народный бюджет»</a:t>
                      </a:r>
                      <a:r>
                        <a:rPr lang="ru-RU" altLang="ru-RU" sz="1200" b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(стр. 72)</a:t>
                      </a:r>
                    </a:p>
                  </a:txBody>
                  <a:tcPr>
                    <a:solidFill>
                      <a:schemeClr val="accent1">
                        <a:alpha val="9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2132804"/>
                  </a:ext>
                </a:extLst>
              </a:tr>
              <a:tr h="272120">
                <a:tc>
                  <a:txBody>
                    <a:bodyPr/>
                    <a:lstStyle/>
                    <a:p>
                      <a:pPr algn="just" eaLnBrk="1" hangingPunct="1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ru-RU" altLang="ru-RU" sz="1200" b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7" action="ppaction://hlinksldjump"/>
                        </a:rPr>
                        <a:t>Расходы на физкультуру и спорт </a:t>
                      </a:r>
                      <a:r>
                        <a:rPr lang="ru-RU" altLang="ru-RU" sz="1200" b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(стр. 59)</a:t>
                      </a:r>
                    </a:p>
                  </a:txBody>
                  <a:tcPr>
                    <a:solidFill>
                      <a:schemeClr val="accent1"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8" action="ppaction://hlinksldjump"/>
                        </a:rPr>
                        <a:t>Зачем нужен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8" action="ppaction://hlinksldjump"/>
                        </a:rPr>
                        <a:t> программный бюджет?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(стр. 73)</a:t>
                      </a:r>
                      <a:endParaRPr lang="ru-RU" sz="1200" b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alpha val="9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5973453"/>
                  </a:ext>
                </a:extLst>
              </a:tr>
              <a:tr h="502920">
                <a:tc>
                  <a:txBody>
                    <a:bodyPr/>
                    <a:lstStyle/>
                    <a:p>
                      <a:pPr algn="just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9" action="ppaction://hlinksldjump"/>
                        </a:rPr>
                        <a:t>Расходы на выравнивание бюджетной обеспеченности поселений Курского</a:t>
                      </a:r>
                      <a:r>
                        <a:rPr lang="ru-RU" sz="12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9" action="ppaction://hlinksldjump"/>
                        </a:rPr>
                        <a:t> района </a:t>
                      </a:r>
                      <a:endParaRPr lang="ru-RU" sz="1200" b="1" baseline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ru-RU" sz="12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(стр. 60)</a:t>
                      </a:r>
                    </a:p>
                    <a:p>
                      <a:pPr algn="just"/>
                      <a:endParaRPr lang="ru-RU" sz="12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hlinkClick r:id="rId20" action="ppaction://hlinksldjump"/>
                        </a:rPr>
                        <a:t>Какую часть занимают расходы на реализацию программ в общем объеме расходов бюджета Курского района?</a:t>
                      </a:r>
                      <a:r>
                        <a:rPr lang="ru-RU" sz="1200" b="1" dirty="0" smtClean="0">
                          <a:solidFill>
                            <a:schemeClr val="tx2"/>
                          </a:solidFill>
                          <a:latin typeface="Times New Roman" pitchFamily="18" charset="0"/>
                        </a:rPr>
                        <a:t> (стр. 74)</a:t>
                      </a:r>
                      <a:endParaRPr lang="ru-RU" altLang="ru-RU" sz="1200" b="1" dirty="0" smtClean="0">
                        <a:solidFill>
                          <a:schemeClr val="tx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alpha val="9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6054610"/>
                  </a:ext>
                </a:extLst>
              </a:tr>
              <a:tr h="222894">
                <a:tc>
                  <a:txBody>
                    <a:bodyPr/>
                    <a:lstStyle/>
                    <a:p>
                      <a:pPr algn="just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1" action="ppaction://hlinksldjump"/>
                        </a:rPr>
                        <a:t>Расходные обязательства,</a:t>
                      </a:r>
                      <a:r>
                        <a:rPr lang="ru-RU" sz="12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1" action="ppaction://hlinksldjump"/>
                        </a:rPr>
                        <a:t> виды</a:t>
                      </a:r>
                      <a:r>
                        <a:rPr lang="ru-RU" sz="12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(стр. 61)</a:t>
                      </a:r>
                      <a:endParaRPr lang="ru-RU" sz="12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2" action="ppaction://hlinksldjump"/>
                        </a:rPr>
                        <a:t>Перечень муниципальных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2" action="ppaction://hlinksldjump"/>
                        </a:rPr>
                        <a:t> программ Курского района 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(стр. 75)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alpha val="9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5181651"/>
                  </a:ext>
                </a:extLst>
              </a:tr>
              <a:tr h="171468">
                <a:tc>
                  <a:txBody>
                    <a:bodyPr/>
                    <a:lstStyle/>
                    <a:p>
                      <a:pPr algn="just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3" action="ppaction://hlinksldjump"/>
                        </a:rPr>
                        <a:t>Реестр расходных</a:t>
                      </a:r>
                      <a:r>
                        <a:rPr lang="ru-RU" sz="12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3" action="ppaction://hlinksldjump"/>
                        </a:rPr>
                        <a:t> обязательств, понятие</a:t>
                      </a:r>
                      <a:r>
                        <a:rPr lang="ru-RU" sz="12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(стр. 62)</a:t>
                      </a:r>
                      <a:endParaRPr lang="ru-RU" sz="12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4" action="ppaction://hlinksldjump"/>
                        </a:rPr>
                        <a:t>Муниципальные программы,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4" action="ppaction://hlinksldjump"/>
                        </a:rPr>
                        <a:t> объемы финансирования, основные  направления их реализации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(стр. 76-93)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alpha val="9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5710048"/>
                  </a:ext>
                </a:extLst>
              </a:tr>
              <a:tr h="120043">
                <a:tc>
                  <a:txBody>
                    <a:bodyPr/>
                    <a:lstStyle/>
                    <a:p>
                      <a:pPr algn="just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5" action="ppaction://hlinksldjump"/>
                        </a:rPr>
                        <a:t>Расходы</a:t>
                      </a:r>
                      <a:r>
                        <a:rPr lang="ru-RU" sz="12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5" action="ppaction://hlinksldjump"/>
                        </a:rPr>
                        <a:t> по публично-нормативным обязательствам</a:t>
                      </a:r>
                      <a:r>
                        <a:rPr lang="ru-RU" sz="12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(стр. 63-65)</a:t>
                      </a:r>
                      <a:endParaRPr lang="ru-RU" sz="12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eaLnBrk="1" hangingPunct="1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6" action="ppaction://hlinksldjump"/>
                        </a:rPr>
                        <a:t>Контактная информация управления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6" action="ppaction://hlinksldjump"/>
                        </a:rPr>
                        <a:t> по бюджету и налогам Администрации Курского района Курской области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(стр. 94)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alpha val="9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3444827"/>
                  </a:ext>
                </a:extLst>
              </a:tr>
            </a:tbl>
          </a:graphicData>
        </a:graphic>
      </p:graphicFrame>
      <p:sp>
        <p:nvSpPr>
          <p:cNvPr id="16" name="Прямоугольная выноска 15"/>
          <p:cNvSpPr/>
          <p:nvPr/>
        </p:nvSpPr>
        <p:spPr>
          <a:xfrm>
            <a:off x="284680" y="228600"/>
            <a:ext cx="8648700" cy="914400"/>
          </a:xfrm>
          <a:prstGeom prst="wedgeRectCallout">
            <a:avLst>
              <a:gd name="adj1" fmla="val 2566"/>
              <a:gd name="adj2" fmla="val 10092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!!!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тобы осуществить быстрый переход к интересующей Вас странице или разделу наведите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курсор 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наименование 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страницы (указаны ниже)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 помощи правой кнопки выберите пункт 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Открыть гиперссылку»</a:t>
            </a: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2"/>
          </p:nvPr>
        </p:nvSpPr>
        <p:spPr>
          <a:xfrm>
            <a:off x="6858000" y="6556955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4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9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9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1140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91141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91142" name="AutoShape 11"/>
          <p:cNvSpPr>
            <a:spLocks noChangeArrowheads="1"/>
          </p:cNvSpPr>
          <p:nvPr/>
        </p:nvSpPr>
        <p:spPr bwMode="auto">
          <a:xfrm>
            <a:off x="304800" y="228600"/>
            <a:ext cx="8534400" cy="14478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b="1" dirty="0" smtClean="0">
                <a:latin typeface="Times New Roman" panose="02020603050405020304" pitchFamily="18" charset="0"/>
              </a:rPr>
              <a:t>Почему расходы на образование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b="1" dirty="0" smtClean="0">
                <a:latin typeface="Times New Roman" panose="02020603050405020304" pitchFamily="18" charset="0"/>
              </a:rPr>
              <a:t>являются приоритетными расходами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b="1" dirty="0" smtClean="0">
                <a:latin typeface="Times New Roman" panose="02020603050405020304" pitchFamily="18" charset="0"/>
              </a:rPr>
              <a:t>бюджета Курского района Курской области?  </a:t>
            </a:r>
            <a:endParaRPr lang="ru-RU" altLang="ru-RU" sz="2500" dirty="0">
              <a:latin typeface="Times New Roman" panose="02020603050405020304" pitchFamily="18" charset="0"/>
            </a:endParaRPr>
          </a:p>
        </p:txBody>
      </p:sp>
      <p:sp>
        <p:nvSpPr>
          <p:cNvPr id="89097" name="AutoShape 11"/>
          <p:cNvSpPr>
            <a:spLocks noChangeArrowheads="1"/>
          </p:cNvSpPr>
          <p:nvPr/>
        </p:nvSpPr>
        <p:spPr bwMode="auto">
          <a:xfrm>
            <a:off x="76200" y="1828800"/>
            <a:ext cx="5562600" cy="4648200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школах Курского района Курской области 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открываются «Точки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роста»,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где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дети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осваивают 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современные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технологии и новые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образовательные программы, раскрывающие 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талант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каждого ребенка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Школы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оснащаются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современным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оборудованием для обучения и 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высокоскоростным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интернетом.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Внедрение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цифровых технологий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образовательный процесс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том числе позволит учащимся,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каким-либо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причинам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имеющим возможности посещать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школу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быть на связи с классом и 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учителем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 время урока.</a:t>
            </a:r>
          </a:p>
          <a:p>
            <a:pPr marL="342900" indent="-342900"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40</a:t>
            </a:fld>
            <a:endParaRPr lang="ru-RU" alt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7632" y="2476500"/>
            <a:ext cx="3525838" cy="3525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9084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9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1140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91141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91142" name="AutoShape 11"/>
          <p:cNvSpPr>
            <a:spLocks noChangeArrowheads="1"/>
          </p:cNvSpPr>
          <p:nvPr/>
        </p:nvSpPr>
        <p:spPr bwMode="auto">
          <a:xfrm>
            <a:off x="304800" y="228600"/>
            <a:ext cx="8534400" cy="14478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b="1" dirty="0" smtClean="0">
                <a:latin typeface="Times New Roman" panose="02020603050405020304" pitchFamily="18" charset="0"/>
              </a:rPr>
              <a:t>Почему расходы на культуру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b="1" dirty="0" smtClean="0">
                <a:latin typeface="Times New Roman" panose="02020603050405020304" pitchFamily="18" charset="0"/>
              </a:rPr>
              <a:t>являются приоритетными расходами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b="1" dirty="0" smtClean="0">
                <a:latin typeface="Times New Roman" panose="02020603050405020304" pitchFamily="18" charset="0"/>
              </a:rPr>
              <a:t>бюджета Курского района Курской области?  </a:t>
            </a:r>
            <a:endParaRPr lang="ru-RU" altLang="ru-RU" sz="2500" dirty="0">
              <a:latin typeface="Times New Roman" panose="02020603050405020304" pitchFamily="18" charset="0"/>
            </a:endParaRPr>
          </a:p>
        </p:txBody>
      </p:sp>
      <p:sp>
        <p:nvSpPr>
          <p:cNvPr id="89097" name="AutoShape 11"/>
          <p:cNvSpPr>
            <a:spLocks noChangeArrowheads="1"/>
          </p:cNvSpPr>
          <p:nvPr/>
        </p:nvSpPr>
        <p:spPr bwMode="auto">
          <a:xfrm>
            <a:off x="304800" y="1828799"/>
            <a:ext cx="8534400" cy="4572001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marL="342900" indent="-342900"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Реконструкция, строительство и капитальный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ремонт учреждений культуры </a:t>
            </a:r>
          </a:p>
          <a:p>
            <a:pPr marL="342900" indent="-342900"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позволят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модернизировать пространство 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оснастить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культурно-досуговые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учреждения оборудованием, что значительно улучшит условия,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 которых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обучаются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творчески одаренные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дети.</a:t>
            </a:r>
          </a:p>
          <a:p>
            <a:pPr marL="342900" indent="-342900"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Созданные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модельные библиотеки станут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культурно-интеллектуальными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центрами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для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жителей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своего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населенного пункта благодаря обновленным книжным фондам,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современному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оборудованию,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доступу к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сети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Интернет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», удобному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пространству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чтения,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самообразования.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 модельных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библиотеках </a:t>
            </a:r>
          </a:p>
          <a:p>
            <a:pPr marL="342900" indent="-342900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создается доступная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среда для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людей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ограниченными возможностями здоровья.</a:t>
            </a:r>
          </a:p>
          <a:p>
            <a:pPr marL="342900" indent="-342900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Развитие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сети модельных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библиотек </a:t>
            </a:r>
          </a:p>
          <a:p>
            <a:pPr marL="342900" indent="-342900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приведет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 росту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интеллектуального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культурного развития населения.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736976" y="6297612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41</a:t>
            </a:fld>
            <a:endParaRPr lang="ru-RU" alt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4724" y="4051499"/>
            <a:ext cx="3056022" cy="2041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7680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9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1140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91141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42</a:t>
            </a:fld>
            <a:endParaRPr lang="ru-RU" alt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1371600"/>
            <a:ext cx="2969160" cy="393377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326" y="1357289"/>
            <a:ext cx="4035507" cy="3962400"/>
          </a:xfrm>
          <a:prstGeom prst="rect">
            <a:avLst/>
          </a:prstGeom>
        </p:spPr>
      </p:pic>
      <p:sp>
        <p:nvSpPr>
          <p:cNvPr id="91142" name="AutoShape 11"/>
          <p:cNvSpPr>
            <a:spLocks noChangeArrowheads="1"/>
          </p:cNvSpPr>
          <p:nvPr/>
        </p:nvSpPr>
        <p:spPr bwMode="auto">
          <a:xfrm>
            <a:off x="304800" y="228600"/>
            <a:ext cx="8534400" cy="14478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b="1" dirty="0" smtClean="0">
                <a:latin typeface="Times New Roman" panose="02020603050405020304" pitchFamily="18" charset="0"/>
              </a:rPr>
              <a:t>Почему расходы на дорожное строительство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b="1" dirty="0" smtClean="0">
                <a:latin typeface="Times New Roman" panose="02020603050405020304" pitchFamily="18" charset="0"/>
              </a:rPr>
              <a:t>являются приоритетными расходами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b="1" dirty="0" smtClean="0">
                <a:latin typeface="Times New Roman" panose="02020603050405020304" pitchFamily="18" charset="0"/>
              </a:rPr>
              <a:t>бюджета Курского района Курской области?  </a:t>
            </a:r>
            <a:endParaRPr lang="ru-RU" altLang="ru-RU" sz="2500" dirty="0">
              <a:latin typeface="Times New Roman" panose="02020603050405020304" pitchFamily="18" charset="0"/>
            </a:endParaRPr>
          </a:p>
        </p:txBody>
      </p:sp>
      <p:sp>
        <p:nvSpPr>
          <p:cNvPr id="89097" name="AutoShape 11"/>
          <p:cNvSpPr>
            <a:spLocks noChangeArrowheads="1"/>
          </p:cNvSpPr>
          <p:nvPr/>
        </p:nvSpPr>
        <p:spPr bwMode="auto">
          <a:xfrm>
            <a:off x="304800" y="5181600"/>
            <a:ext cx="8001000" cy="1539875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marL="342900" indent="-342900"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Строительство новых и ремонт действующих автодорог </a:t>
            </a:r>
          </a:p>
          <a:p>
            <a:pPr marL="342900" indent="-342900"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 населенным пунктам Курского района Курской области </a:t>
            </a:r>
          </a:p>
          <a:p>
            <a:pPr marL="342900" indent="-342900"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способствует изменению в лучшую сторону качества жизни населения</a:t>
            </a:r>
          </a:p>
          <a:p>
            <a:pPr marL="342900" indent="-342900"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Курского района Курской области. </a:t>
            </a:r>
          </a:p>
        </p:txBody>
      </p:sp>
    </p:spTree>
    <p:extLst>
      <p:ext uri="{BB962C8B-B14F-4D97-AF65-F5344CB8AC3E}">
        <p14:creationId xmlns:p14="http://schemas.microsoft.com/office/powerpoint/2010/main" val="1659651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1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2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37893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37894" name="AutoShape 11"/>
          <p:cNvSpPr>
            <a:spLocks noChangeArrowheads="1"/>
          </p:cNvSpPr>
          <p:nvPr/>
        </p:nvSpPr>
        <p:spPr bwMode="auto">
          <a:xfrm>
            <a:off x="228600" y="228600"/>
            <a:ext cx="8686800" cy="17526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2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Классификация расходов бюджета</a:t>
            </a:r>
            <a:endParaRPr lang="ru-RU" altLang="ru-RU" sz="2200" dirty="0" smtClean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200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37895" name="Picture 13" descr="деньги (1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" y="2207172"/>
            <a:ext cx="8458200" cy="40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6" name="AutoShape 23"/>
          <p:cNvSpPr>
            <a:spLocks noChangeArrowheads="1"/>
          </p:cNvSpPr>
          <p:nvPr/>
        </p:nvSpPr>
        <p:spPr bwMode="auto">
          <a:xfrm>
            <a:off x="152400" y="4343400"/>
            <a:ext cx="2895600" cy="13716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ru-RU" altLang="ru-RU" sz="2500" b="1" dirty="0">
              <a:latin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500" b="1" dirty="0">
                <a:latin typeface="Times New Roman" panose="02020603050405020304" pitchFamily="18" charset="0"/>
              </a:rPr>
              <a:t>Функциональная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500" b="1" dirty="0">
                <a:latin typeface="Times New Roman" panose="02020603050405020304" pitchFamily="18" charset="0"/>
              </a:rPr>
              <a:t>(по </a:t>
            </a:r>
            <a:r>
              <a:rPr lang="ru-RU" altLang="ru-RU" sz="2500" b="1" dirty="0" smtClean="0">
                <a:latin typeface="Times New Roman" panose="02020603050405020304" pitchFamily="18" charset="0"/>
              </a:rPr>
              <a:t>разделам)</a:t>
            </a:r>
            <a:endParaRPr lang="ru-RU" altLang="ru-RU" sz="2500" b="1" dirty="0">
              <a:latin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2500" b="1" dirty="0">
              <a:latin typeface="Times New Roman" panose="02020603050405020304" pitchFamily="18" charset="0"/>
            </a:endParaRPr>
          </a:p>
        </p:txBody>
      </p:sp>
      <p:sp>
        <p:nvSpPr>
          <p:cNvPr id="37897" name="AutoShape 23"/>
          <p:cNvSpPr>
            <a:spLocks noChangeArrowheads="1"/>
          </p:cNvSpPr>
          <p:nvPr/>
        </p:nvSpPr>
        <p:spPr bwMode="auto">
          <a:xfrm>
            <a:off x="3276600" y="4343400"/>
            <a:ext cx="2590800" cy="13716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>
                <a:latin typeface="Times New Roman" panose="02020603050405020304" pitchFamily="18" charset="0"/>
              </a:rPr>
              <a:t>Ведомственная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>
                <a:latin typeface="Times New Roman" panose="02020603050405020304" pitchFamily="18" charset="0"/>
              </a:rPr>
              <a:t>(по ведомствам)</a:t>
            </a:r>
          </a:p>
        </p:txBody>
      </p:sp>
      <p:sp>
        <p:nvSpPr>
          <p:cNvPr id="37900" name="AutoShape 23"/>
          <p:cNvSpPr>
            <a:spLocks noChangeArrowheads="1"/>
          </p:cNvSpPr>
          <p:nvPr/>
        </p:nvSpPr>
        <p:spPr bwMode="auto">
          <a:xfrm>
            <a:off x="6096000" y="4343400"/>
            <a:ext cx="2819400" cy="13716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latin typeface="Times New Roman" panose="02020603050405020304" pitchFamily="18" charset="0"/>
              </a:rPr>
              <a:t>Экономическая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latin typeface="Times New Roman" panose="02020603050405020304" pitchFamily="18" charset="0"/>
              </a:rPr>
              <a:t>(по программам)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43</a:t>
            </a:fld>
            <a:endParaRPr lang="ru-RU" altLang="ru-RU"/>
          </a:p>
        </p:txBody>
      </p:sp>
      <p:sp>
        <p:nvSpPr>
          <p:cNvPr id="2" name="Стрелка вниз 1"/>
          <p:cNvSpPr/>
          <p:nvPr/>
        </p:nvSpPr>
        <p:spPr>
          <a:xfrm>
            <a:off x="1143000" y="1676400"/>
            <a:ext cx="1219200" cy="23622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низ 15"/>
          <p:cNvSpPr/>
          <p:nvPr/>
        </p:nvSpPr>
        <p:spPr>
          <a:xfrm>
            <a:off x="3952875" y="1790700"/>
            <a:ext cx="1219200" cy="23622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низ 16"/>
          <p:cNvSpPr/>
          <p:nvPr/>
        </p:nvSpPr>
        <p:spPr>
          <a:xfrm>
            <a:off x="6785610" y="1752600"/>
            <a:ext cx="1219200" cy="23622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0503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5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6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38917" name="AutoShape 11"/>
          <p:cNvSpPr>
            <a:spLocks noChangeArrowheads="1"/>
          </p:cNvSpPr>
          <p:nvPr/>
        </p:nvSpPr>
        <p:spPr bwMode="auto">
          <a:xfrm>
            <a:off x="228600" y="304800"/>
            <a:ext cx="8610600" cy="14478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Функциональная классификация расходов бюджета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Курского района Курской области (по разделам)</a:t>
            </a:r>
          </a:p>
        </p:txBody>
      </p:sp>
      <p:pic>
        <p:nvPicPr>
          <p:cNvPr id="38918" name="Picture 14" descr="герб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057400"/>
            <a:ext cx="1838325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9" name="AutoShape 61"/>
          <p:cNvSpPr>
            <a:spLocks noChangeArrowheads="1"/>
          </p:cNvSpPr>
          <p:nvPr/>
        </p:nvSpPr>
        <p:spPr bwMode="auto">
          <a:xfrm>
            <a:off x="304800" y="3429000"/>
            <a:ext cx="1447800" cy="457200"/>
          </a:xfrm>
          <a:prstGeom prst="roundRect">
            <a:avLst>
              <a:gd name="adj" fmla="val 16667"/>
            </a:avLst>
          </a:prstGeom>
          <a:solidFill>
            <a:srgbClr val="BA92A6"/>
          </a:solidFill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000" b="1">
                <a:solidFill>
                  <a:schemeClr val="tx2"/>
                </a:solidFill>
                <a:latin typeface="Times New Roman" panose="02020603050405020304" pitchFamily="18" charset="0"/>
              </a:rPr>
              <a:t>Общегосударственные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000" b="1">
                <a:solidFill>
                  <a:schemeClr val="tx2"/>
                </a:solidFill>
                <a:latin typeface="Times New Roman" panose="02020603050405020304" pitchFamily="18" charset="0"/>
              </a:rPr>
              <a:t>вопросы</a:t>
            </a:r>
          </a:p>
        </p:txBody>
      </p:sp>
      <p:sp>
        <p:nvSpPr>
          <p:cNvPr id="38920" name="AutoShape 61"/>
          <p:cNvSpPr>
            <a:spLocks noChangeArrowheads="1"/>
          </p:cNvSpPr>
          <p:nvPr/>
        </p:nvSpPr>
        <p:spPr bwMode="auto">
          <a:xfrm>
            <a:off x="4086225" y="5861269"/>
            <a:ext cx="1447800" cy="457200"/>
          </a:xfrm>
          <a:prstGeom prst="roundRect">
            <a:avLst>
              <a:gd name="adj" fmla="val 16667"/>
            </a:avLst>
          </a:prstGeom>
          <a:solidFill>
            <a:srgbClr val="BA92A6"/>
          </a:solidFill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0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Социальная политика</a:t>
            </a:r>
          </a:p>
        </p:txBody>
      </p:sp>
      <p:sp>
        <p:nvSpPr>
          <p:cNvPr id="38921" name="AutoShape 61"/>
          <p:cNvSpPr>
            <a:spLocks noChangeArrowheads="1"/>
          </p:cNvSpPr>
          <p:nvPr/>
        </p:nvSpPr>
        <p:spPr bwMode="auto">
          <a:xfrm>
            <a:off x="2369097" y="5864225"/>
            <a:ext cx="1447800" cy="457200"/>
          </a:xfrm>
          <a:prstGeom prst="roundRect">
            <a:avLst>
              <a:gd name="adj" fmla="val 16667"/>
            </a:avLst>
          </a:prstGeom>
          <a:solidFill>
            <a:srgbClr val="BA92A6"/>
          </a:solidFill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000" b="1">
                <a:solidFill>
                  <a:schemeClr val="tx2"/>
                </a:solidFill>
                <a:latin typeface="Times New Roman" panose="02020603050405020304" pitchFamily="18" charset="0"/>
              </a:rPr>
              <a:t>Здравоохранение</a:t>
            </a:r>
          </a:p>
        </p:txBody>
      </p:sp>
      <p:sp>
        <p:nvSpPr>
          <p:cNvPr id="38922" name="AutoShape 61"/>
          <p:cNvSpPr>
            <a:spLocks noChangeArrowheads="1"/>
          </p:cNvSpPr>
          <p:nvPr/>
        </p:nvSpPr>
        <p:spPr bwMode="auto">
          <a:xfrm>
            <a:off x="366712" y="5861269"/>
            <a:ext cx="1447800" cy="457200"/>
          </a:xfrm>
          <a:prstGeom prst="roundRect">
            <a:avLst>
              <a:gd name="adj" fmla="val 16667"/>
            </a:avLst>
          </a:prstGeom>
          <a:solidFill>
            <a:srgbClr val="BA92A6"/>
          </a:solidFill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000" b="1">
                <a:solidFill>
                  <a:schemeClr val="tx2"/>
                </a:solidFill>
                <a:latin typeface="Times New Roman" panose="02020603050405020304" pitchFamily="18" charset="0"/>
              </a:rPr>
              <a:t>Культура,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000" b="1">
                <a:solidFill>
                  <a:schemeClr val="tx2"/>
                </a:solidFill>
                <a:latin typeface="Times New Roman" panose="02020603050405020304" pitchFamily="18" charset="0"/>
              </a:rPr>
              <a:t>кинематография</a:t>
            </a:r>
          </a:p>
        </p:txBody>
      </p:sp>
      <p:sp>
        <p:nvSpPr>
          <p:cNvPr id="38923" name="AutoShape 61"/>
          <p:cNvSpPr>
            <a:spLocks noChangeArrowheads="1"/>
          </p:cNvSpPr>
          <p:nvPr/>
        </p:nvSpPr>
        <p:spPr bwMode="auto">
          <a:xfrm>
            <a:off x="7467600" y="3657600"/>
            <a:ext cx="1447800" cy="457200"/>
          </a:xfrm>
          <a:prstGeom prst="roundRect">
            <a:avLst>
              <a:gd name="adj" fmla="val 16667"/>
            </a:avLst>
          </a:prstGeom>
          <a:solidFill>
            <a:srgbClr val="BA92A6"/>
          </a:solidFill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000" b="1">
                <a:solidFill>
                  <a:schemeClr val="tx2"/>
                </a:solidFill>
                <a:latin typeface="Times New Roman" panose="02020603050405020304" pitchFamily="18" charset="0"/>
              </a:rPr>
              <a:t>Образование</a:t>
            </a:r>
          </a:p>
        </p:txBody>
      </p:sp>
      <p:sp>
        <p:nvSpPr>
          <p:cNvPr id="38924" name="AutoShape 61"/>
          <p:cNvSpPr>
            <a:spLocks noChangeArrowheads="1"/>
          </p:cNvSpPr>
          <p:nvPr/>
        </p:nvSpPr>
        <p:spPr bwMode="auto">
          <a:xfrm>
            <a:off x="5791200" y="3581400"/>
            <a:ext cx="1447800" cy="457200"/>
          </a:xfrm>
          <a:prstGeom prst="roundRect">
            <a:avLst>
              <a:gd name="adj" fmla="val 16667"/>
            </a:avLst>
          </a:prstGeom>
          <a:solidFill>
            <a:srgbClr val="BA92A6"/>
          </a:solidFill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000" b="1">
                <a:solidFill>
                  <a:schemeClr val="tx2"/>
                </a:solidFill>
                <a:latin typeface="Times New Roman" panose="02020603050405020304" pitchFamily="18" charset="0"/>
              </a:rPr>
              <a:t>Жилищно-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000" b="1">
                <a:solidFill>
                  <a:schemeClr val="tx2"/>
                </a:solidFill>
                <a:latin typeface="Times New Roman" panose="02020603050405020304" pitchFamily="18" charset="0"/>
              </a:rPr>
              <a:t>коммунальное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000" b="1">
                <a:solidFill>
                  <a:schemeClr val="tx2"/>
                </a:solidFill>
                <a:latin typeface="Times New Roman" panose="02020603050405020304" pitchFamily="18" charset="0"/>
              </a:rPr>
              <a:t>хозяйство</a:t>
            </a:r>
          </a:p>
        </p:txBody>
      </p:sp>
      <p:pic>
        <p:nvPicPr>
          <p:cNvPr id="38925" name="Picture 23" descr="экономик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2133600"/>
            <a:ext cx="1447800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26" name="Picture 25" descr="котельная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2209800"/>
            <a:ext cx="152400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27" name="Picture 26" descr="образование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2209800"/>
            <a:ext cx="1828800" cy="122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28" name="Picture 27" descr="культура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4343400"/>
            <a:ext cx="1571625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29" name="AutoShape 61"/>
          <p:cNvSpPr>
            <a:spLocks noChangeArrowheads="1"/>
          </p:cNvSpPr>
          <p:nvPr/>
        </p:nvSpPr>
        <p:spPr bwMode="auto">
          <a:xfrm>
            <a:off x="5943600" y="5816600"/>
            <a:ext cx="1447800" cy="457200"/>
          </a:xfrm>
          <a:prstGeom prst="roundRect">
            <a:avLst>
              <a:gd name="adj" fmla="val 16667"/>
            </a:avLst>
          </a:prstGeom>
          <a:solidFill>
            <a:srgbClr val="BA92A6"/>
          </a:solidFill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000" b="1">
                <a:solidFill>
                  <a:schemeClr val="tx2"/>
                </a:solidFill>
                <a:latin typeface="Times New Roman" panose="02020603050405020304" pitchFamily="18" charset="0"/>
              </a:rPr>
              <a:t>Физкультура и спорт</a:t>
            </a:r>
          </a:p>
        </p:txBody>
      </p:sp>
      <p:pic>
        <p:nvPicPr>
          <p:cNvPr id="38930" name="Picture 31" descr="спортзал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4495800"/>
            <a:ext cx="1409700" cy="109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31" name="AutoShape 61"/>
          <p:cNvSpPr>
            <a:spLocks noChangeArrowheads="1"/>
          </p:cNvSpPr>
          <p:nvPr/>
        </p:nvSpPr>
        <p:spPr bwMode="auto">
          <a:xfrm>
            <a:off x="7467600" y="5822403"/>
            <a:ext cx="1447800" cy="457200"/>
          </a:xfrm>
          <a:prstGeom prst="roundRect">
            <a:avLst>
              <a:gd name="adj" fmla="val 16667"/>
            </a:avLst>
          </a:prstGeom>
          <a:solidFill>
            <a:srgbClr val="BA92A6"/>
          </a:solidFill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000" b="1">
                <a:solidFill>
                  <a:schemeClr val="tx2"/>
                </a:solidFill>
                <a:latin typeface="Times New Roman" panose="02020603050405020304" pitchFamily="18" charset="0"/>
              </a:rPr>
              <a:t>Межбюджетные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000" b="1">
                <a:solidFill>
                  <a:schemeClr val="tx2"/>
                </a:solidFill>
                <a:latin typeface="Times New Roman" panose="02020603050405020304" pitchFamily="18" charset="0"/>
              </a:rPr>
              <a:t>трансфеты</a:t>
            </a:r>
          </a:p>
        </p:txBody>
      </p:sp>
      <p:pic>
        <p:nvPicPr>
          <p:cNvPr id="38932" name="Picture 33" descr="де2ньги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4495800"/>
            <a:ext cx="14478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33" name="Picture 34" descr="пенсионеры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4495800"/>
            <a:ext cx="16764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34" name="AutoShape 61"/>
          <p:cNvSpPr>
            <a:spLocks noChangeArrowheads="1"/>
          </p:cNvSpPr>
          <p:nvPr/>
        </p:nvSpPr>
        <p:spPr bwMode="auto">
          <a:xfrm>
            <a:off x="4038600" y="3581400"/>
            <a:ext cx="1447800" cy="457200"/>
          </a:xfrm>
          <a:prstGeom prst="roundRect">
            <a:avLst>
              <a:gd name="adj" fmla="val 16667"/>
            </a:avLst>
          </a:prstGeom>
          <a:solidFill>
            <a:srgbClr val="BA92A6"/>
          </a:solidFill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000" b="1">
                <a:solidFill>
                  <a:schemeClr val="tx2"/>
                </a:solidFill>
                <a:latin typeface="Times New Roman" panose="02020603050405020304" pitchFamily="18" charset="0"/>
              </a:rPr>
              <a:t>Национальная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000" b="1">
                <a:solidFill>
                  <a:schemeClr val="tx2"/>
                </a:solidFill>
                <a:latin typeface="Times New Roman" panose="02020603050405020304" pitchFamily="18" charset="0"/>
              </a:rPr>
              <a:t> экономика</a:t>
            </a:r>
          </a:p>
        </p:txBody>
      </p:sp>
      <p:sp>
        <p:nvSpPr>
          <p:cNvPr id="38935" name="AutoShape 61"/>
          <p:cNvSpPr>
            <a:spLocks noChangeArrowheads="1"/>
          </p:cNvSpPr>
          <p:nvPr/>
        </p:nvSpPr>
        <p:spPr bwMode="auto">
          <a:xfrm>
            <a:off x="2133600" y="3505200"/>
            <a:ext cx="1524000" cy="457200"/>
          </a:xfrm>
          <a:prstGeom prst="roundRect">
            <a:avLst>
              <a:gd name="adj" fmla="val 16667"/>
            </a:avLst>
          </a:prstGeom>
          <a:solidFill>
            <a:srgbClr val="BA92A6"/>
          </a:solidFill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000" b="1">
                <a:solidFill>
                  <a:schemeClr val="tx2"/>
                </a:solidFill>
                <a:latin typeface="Times New Roman" panose="02020603050405020304" pitchFamily="18" charset="0"/>
              </a:rPr>
              <a:t>Охрана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000" b="1">
                <a:solidFill>
                  <a:schemeClr val="tx2"/>
                </a:solidFill>
                <a:latin typeface="Times New Roman" panose="02020603050405020304" pitchFamily="18" charset="0"/>
              </a:rPr>
              <a:t>окружающей среды</a:t>
            </a:r>
          </a:p>
        </p:txBody>
      </p:sp>
      <p:pic>
        <p:nvPicPr>
          <p:cNvPr id="38937" name="Picture 27" descr="https://im0-tub-ru.yandex.net/i?id=6d1711f46297b5ccf0701b4440206c56-l&amp;n=13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4495800"/>
            <a:ext cx="1676400" cy="125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38" name="Picture 27" descr="D:\documents\БЮДЖЕТ ДЛЯ ГРАЖДАН\Бюджет для граждан на 2021-2023\свалки 111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2133600"/>
            <a:ext cx="1524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648450" y="6296025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44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489581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9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0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39941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39942" name="AutoShape 11"/>
          <p:cNvSpPr>
            <a:spLocks noChangeArrowheads="1"/>
          </p:cNvSpPr>
          <p:nvPr/>
        </p:nvSpPr>
        <p:spPr bwMode="auto">
          <a:xfrm>
            <a:off x="304800" y="304800"/>
            <a:ext cx="8610600" cy="10668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Ведомственная классификация расходов бюджета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Курского района Курской области (по ведомствам)</a:t>
            </a:r>
          </a:p>
        </p:txBody>
      </p:sp>
      <p:sp>
        <p:nvSpPr>
          <p:cNvPr id="39943" name="AutoShape 61"/>
          <p:cNvSpPr>
            <a:spLocks noChangeArrowheads="1"/>
          </p:cNvSpPr>
          <p:nvPr/>
        </p:nvSpPr>
        <p:spPr bwMode="auto">
          <a:xfrm>
            <a:off x="228600" y="2971800"/>
            <a:ext cx="3276600" cy="838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>
                <a:solidFill>
                  <a:schemeClr val="tx2"/>
                </a:solidFill>
                <a:latin typeface="Times New Roman" panose="02020603050405020304" pitchFamily="18" charset="0"/>
              </a:rPr>
              <a:t>Администрация Курского района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>
                <a:solidFill>
                  <a:schemeClr val="tx2"/>
                </a:solidFill>
                <a:latin typeface="Times New Roman" panose="02020603050405020304" pitchFamily="18" charset="0"/>
              </a:rPr>
              <a:t>Курской области</a:t>
            </a:r>
          </a:p>
        </p:txBody>
      </p:sp>
      <p:sp>
        <p:nvSpPr>
          <p:cNvPr id="109601" name="AutoShape 70"/>
          <p:cNvSpPr>
            <a:spLocks noChangeArrowheads="1"/>
          </p:cNvSpPr>
          <p:nvPr/>
        </p:nvSpPr>
        <p:spPr bwMode="auto">
          <a:xfrm>
            <a:off x="457200" y="1447800"/>
            <a:ext cx="8229600" cy="13716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63500" cap="rnd">
            <a:noFill/>
            <a:prstDash val="sysDot"/>
            <a:round/>
            <a:headEnd/>
            <a:tailEnd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endParaRPr lang="ru-RU" sz="1700" b="1" dirty="0">
              <a:latin typeface="Times New Roman" pitchFamily="18" charset="0"/>
            </a:endParaRPr>
          </a:p>
          <a:p>
            <a:pPr algn="ctr" eaLnBrk="1" hangingPunct="1">
              <a:defRPr/>
            </a:pPr>
            <a:r>
              <a:rPr lang="ru-RU" b="1" dirty="0">
                <a:latin typeface="Times New Roman" pitchFamily="18" charset="0"/>
              </a:rPr>
              <a:t>Эта классификация расходов непосредственно связана со</a:t>
            </a:r>
          </a:p>
          <a:p>
            <a:pPr algn="ctr" eaLnBrk="1" hangingPunct="1">
              <a:defRPr/>
            </a:pPr>
            <a:r>
              <a:rPr lang="ru-RU" b="1" dirty="0">
                <a:latin typeface="Times New Roman" pitchFamily="18" charset="0"/>
              </a:rPr>
              <a:t> структурой управления, она отображает группировку </a:t>
            </a:r>
          </a:p>
          <a:p>
            <a:pPr algn="ctr" eaLnBrk="1" hangingPunct="1">
              <a:defRPr/>
            </a:pPr>
            <a:r>
              <a:rPr lang="ru-RU" b="1" dirty="0">
                <a:latin typeface="Times New Roman" pitchFamily="18" charset="0"/>
              </a:rPr>
              <a:t>юридических лиц, получающих бюджетные </a:t>
            </a:r>
          </a:p>
          <a:p>
            <a:pPr algn="ctr" eaLnBrk="1" hangingPunct="1">
              <a:defRPr/>
            </a:pPr>
            <a:r>
              <a:rPr lang="ru-RU" b="1" dirty="0">
                <a:latin typeface="Times New Roman" pitchFamily="18" charset="0"/>
              </a:rPr>
              <a:t>средства (главные распорядители средств бюджета района)</a:t>
            </a:r>
          </a:p>
          <a:p>
            <a:pPr algn="ctr">
              <a:defRPr/>
            </a:pPr>
            <a:endParaRPr lang="ru-RU" sz="1700" b="1" dirty="0">
              <a:latin typeface="Times New Roman" pitchFamily="18" charset="0"/>
            </a:endParaRPr>
          </a:p>
        </p:txBody>
      </p:sp>
      <p:sp>
        <p:nvSpPr>
          <p:cNvPr id="39945" name="AutoShape 61"/>
          <p:cNvSpPr>
            <a:spLocks noChangeArrowheads="1"/>
          </p:cNvSpPr>
          <p:nvPr/>
        </p:nvSpPr>
        <p:spPr bwMode="auto">
          <a:xfrm>
            <a:off x="228600" y="4038600"/>
            <a:ext cx="3276600" cy="838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>
                <a:solidFill>
                  <a:schemeClr val="tx2"/>
                </a:solidFill>
                <a:latin typeface="Times New Roman" panose="02020603050405020304" pitchFamily="18" charset="0"/>
              </a:rPr>
              <a:t>Представительное Собрание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>
                <a:solidFill>
                  <a:schemeClr val="tx2"/>
                </a:solidFill>
                <a:latin typeface="Times New Roman" panose="02020603050405020304" pitchFamily="18" charset="0"/>
              </a:rPr>
              <a:t>Курского района Курской области</a:t>
            </a:r>
          </a:p>
        </p:txBody>
      </p:sp>
      <p:sp>
        <p:nvSpPr>
          <p:cNvPr id="39946" name="AutoShape 61"/>
          <p:cNvSpPr>
            <a:spLocks noChangeArrowheads="1"/>
          </p:cNvSpPr>
          <p:nvPr/>
        </p:nvSpPr>
        <p:spPr bwMode="auto">
          <a:xfrm>
            <a:off x="228600" y="5105400"/>
            <a:ext cx="3276600" cy="9144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>
                <a:solidFill>
                  <a:schemeClr val="tx2"/>
                </a:solidFill>
                <a:latin typeface="Times New Roman" panose="02020603050405020304" pitchFamily="18" charset="0"/>
              </a:rPr>
              <a:t>Отдел социального обеспечения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>
                <a:solidFill>
                  <a:schemeClr val="tx2"/>
                </a:solidFill>
                <a:latin typeface="Times New Roman" panose="02020603050405020304" pitchFamily="18" charset="0"/>
              </a:rPr>
              <a:t>Администрации Курского района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>
                <a:solidFill>
                  <a:schemeClr val="tx2"/>
                </a:solidFill>
                <a:latin typeface="Times New Roman" panose="02020603050405020304" pitchFamily="18" charset="0"/>
              </a:rPr>
              <a:t>Курской области </a:t>
            </a:r>
          </a:p>
        </p:txBody>
      </p:sp>
      <p:sp>
        <p:nvSpPr>
          <p:cNvPr id="39947" name="AutoShape 61"/>
          <p:cNvSpPr>
            <a:spLocks noChangeArrowheads="1"/>
          </p:cNvSpPr>
          <p:nvPr/>
        </p:nvSpPr>
        <p:spPr bwMode="auto">
          <a:xfrm>
            <a:off x="4114800" y="2971800"/>
            <a:ext cx="4800600" cy="838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>
                <a:solidFill>
                  <a:schemeClr val="tx2"/>
                </a:solidFill>
                <a:latin typeface="Times New Roman" panose="02020603050405020304" pitchFamily="18" charset="0"/>
              </a:rPr>
              <a:t>Отдел опеки и попечительства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>
                <a:solidFill>
                  <a:schemeClr val="tx2"/>
                </a:solidFill>
                <a:latin typeface="Times New Roman" panose="02020603050405020304" pitchFamily="18" charset="0"/>
              </a:rPr>
              <a:t>Администрации Курского района Курской области</a:t>
            </a:r>
          </a:p>
        </p:txBody>
      </p:sp>
      <p:sp>
        <p:nvSpPr>
          <p:cNvPr id="39948" name="AutoShape 61"/>
          <p:cNvSpPr>
            <a:spLocks noChangeArrowheads="1"/>
          </p:cNvSpPr>
          <p:nvPr/>
        </p:nvSpPr>
        <p:spPr bwMode="auto">
          <a:xfrm>
            <a:off x="4038600" y="4038600"/>
            <a:ext cx="4876800" cy="838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>
                <a:solidFill>
                  <a:schemeClr val="tx2"/>
                </a:solidFill>
                <a:latin typeface="Times New Roman" panose="02020603050405020304" pitchFamily="18" charset="0"/>
              </a:rPr>
              <a:t>Управление по бюджету и налогам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>
                <a:solidFill>
                  <a:schemeClr val="tx2"/>
                </a:solidFill>
                <a:latin typeface="Times New Roman" panose="02020603050405020304" pitchFamily="18" charset="0"/>
              </a:rPr>
              <a:t>Администрации Курского района Курской области</a:t>
            </a:r>
          </a:p>
        </p:txBody>
      </p:sp>
      <p:sp>
        <p:nvSpPr>
          <p:cNvPr id="39949" name="AutoShape 61"/>
          <p:cNvSpPr>
            <a:spLocks noChangeArrowheads="1"/>
          </p:cNvSpPr>
          <p:nvPr/>
        </p:nvSpPr>
        <p:spPr bwMode="auto">
          <a:xfrm>
            <a:off x="3962400" y="5105400"/>
            <a:ext cx="5029200" cy="9144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>
                <a:solidFill>
                  <a:schemeClr val="tx2"/>
                </a:solidFill>
                <a:latin typeface="Times New Roman" panose="02020603050405020304" pitchFamily="18" charset="0"/>
              </a:rPr>
              <a:t>Управление по делам образования и здравоохранения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>
                <a:solidFill>
                  <a:schemeClr val="tx2"/>
                </a:solidFill>
                <a:latin typeface="Times New Roman" panose="02020603050405020304" pitchFamily="18" charset="0"/>
              </a:rPr>
              <a:t>Администрации Курского района Курской области</a:t>
            </a:r>
          </a:p>
        </p:txBody>
      </p:sp>
      <p:sp>
        <p:nvSpPr>
          <p:cNvPr id="39950" name="AutoShape 61"/>
          <p:cNvSpPr>
            <a:spLocks noChangeArrowheads="1"/>
          </p:cNvSpPr>
          <p:nvPr/>
        </p:nvSpPr>
        <p:spPr bwMode="auto">
          <a:xfrm>
            <a:off x="930897" y="6134100"/>
            <a:ext cx="6781800" cy="6096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>
                <a:solidFill>
                  <a:schemeClr val="tx2"/>
                </a:solidFill>
                <a:latin typeface="Times New Roman" panose="02020603050405020304" pitchFamily="18" charset="0"/>
              </a:rPr>
              <a:t>Отдел культуры, по делам молодежи, физкультуры и спорта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>
                <a:solidFill>
                  <a:schemeClr val="tx2"/>
                </a:solidFill>
                <a:latin typeface="Times New Roman" panose="02020603050405020304" pitchFamily="18" charset="0"/>
              </a:rPr>
              <a:t>Администрации Курского района Курской области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45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61460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3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4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40965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40966" name="AutoShape 11"/>
          <p:cNvSpPr>
            <a:spLocks noChangeArrowheads="1"/>
          </p:cNvSpPr>
          <p:nvPr/>
        </p:nvSpPr>
        <p:spPr bwMode="auto">
          <a:xfrm>
            <a:off x="304800" y="381000"/>
            <a:ext cx="8610600" cy="11430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Экономическая классификация расходов бюджета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Курского района Курской области (по программам)</a:t>
            </a:r>
          </a:p>
        </p:txBody>
      </p:sp>
      <p:sp>
        <p:nvSpPr>
          <p:cNvPr id="110606" name="AutoShape 70"/>
          <p:cNvSpPr>
            <a:spLocks noChangeArrowheads="1"/>
          </p:cNvSpPr>
          <p:nvPr/>
        </p:nvSpPr>
        <p:spPr bwMode="auto">
          <a:xfrm>
            <a:off x="533400" y="1828800"/>
            <a:ext cx="8229600" cy="3124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63500" cap="rnd">
            <a:noFill/>
            <a:prstDash val="sysDot"/>
            <a:round/>
            <a:headEnd/>
            <a:tailEnd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endParaRPr lang="ru-RU" sz="2800" b="1" dirty="0">
              <a:latin typeface="Times New Roman" pitchFamily="18" charset="0"/>
            </a:endParaRPr>
          </a:p>
          <a:p>
            <a:pPr algn="ctr" eaLnBrk="1" hangingPunct="1">
              <a:defRPr/>
            </a:pPr>
            <a:endParaRPr lang="ru-RU" sz="2800" dirty="0" smtClean="0">
              <a:latin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2800" dirty="0" smtClean="0">
                <a:latin typeface="Times New Roman" pitchFamily="18" charset="0"/>
              </a:rPr>
              <a:t>Эта </a:t>
            </a:r>
            <a:r>
              <a:rPr lang="ru-RU" sz="2800" dirty="0">
                <a:latin typeface="Times New Roman" pitchFamily="18" charset="0"/>
              </a:rPr>
              <a:t>классификация показывает деление </a:t>
            </a:r>
          </a:p>
          <a:p>
            <a:pPr algn="ctr" eaLnBrk="1" hangingPunct="1">
              <a:defRPr/>
            </a:pPr>
            <a:r>
              <a:rPr lang="ru-RU" sz="2800" dirty="0">
                <a:latin typeface="Times New Roman" pitchFamily="18" charset="0"/>
              </a:rPr>
              <a:t>расходов по муниципальным программам, </a:t>
            </a:r>
          </a:p>
          <a:p>
            <a:pPr algn="ctr" eaLnBrk="1" hangingPunct="1">
              <a:defRPr/>
            </a:pPr>
            <a:r>
              <a:rPr lang="ru-RU" sz="2800" dirty="0">
                <a:latin typeface="Times New Roman" pitchFamily="18" charset="0"/>
              </a:rPr>
              <a:t>запланированным к реализации</a:t>
            </a:r>
            <a:r>
              <a:rPr lang="ru-RU" sz="2800" dirty="0" smtClean="0">
                <a:latin typeface="Times New Roman" pitchFamily="18" charset="0"/>
              </a:rPr>
              <a:t>.</a:t>
            </a:r>
          </a:p>
          <a:p>
            <a:pPr algn="ctr" eaLnBrk="1" hangingPunct="1">
              <a:defRPr/>
            </a:pPr>
            <a:endParaRPr lang="ru-RU" sz="2800" dirty="0">
              <a:latin typeface="Times New Roman" pitchFamily="18" charset="0"/>
            </a:endParaRPr>
          </a:p>
          <a:p>
            <a:pPr algn="ctr" eaLnBrk="1" hangingPunct="1">
              <a:defRPr/>
            </a:pPr>
            <a:endParaRPr lang="ru-RU" sz="2800" dirty="0">
              <a:latin typeface="Times New Roman" pitchFamily="18" charset="0"/>
            </a:endParaRPr>
          </a:p>
          <a:p>
            <a:pPr algn="ctr" eaLnBrk="1" hangingPunct="1">
              <a:defRPr/>
            </a:pPr>
            <a:endParaRPr lang="ru-RU" sz="2800" dirty="0">
              <a:latin typeface="Times New Roman" pitchFamily="18" charset="0"/>
            </a:endParaRPr>
          </a:p>
          <a:p>
            <a:pPr algn="ctr">
              <a:defRPr/>
            </a:pPr>
            <a:endParaRPr lang="ru-RU" sz="3300" b="1" dirty="0">
              <a:latin typeface="Times New Roman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46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2870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7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88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41989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41990" name="AutoShape 60"/>
          <p:cNvSpPr>
            <a:spLocks noChangeArrowheads="1"/>
          </p:cNvSpPr>
          <p:nvPr/>
        </p:nvSpPr>
        <p:spPr bwMode="auto">
          <a:xfrm>
            <a:off x="76200" y="0"/>
            <a:ext cx="8839200" cy="1387475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 w="25400">
            <a:solidFill>
              <a:schemeClr val="tx1"/>
            </a:solidFill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3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В каких пропорциях распределяются расходы бюджета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3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Курского района Курской области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3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на 202</a:t>
            </a:r>
            <a:r>
              <a:rPr lang="en-US" altLang="ru-RU" sz="23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3</a:t>
            </a:r>
            <a:r>
              <a:rPr lang="ru-RU" altLang="ru-RU" sz="23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год,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300" dirty="0">
                <a:solidFill>
                  <a:schemeClr val="tx2"/>
                </a:solidFill>
                <a:latin typeface="Times New Roman" panose="02020603050405020304" pitchFamily="18" charset="0"/>
              </a:rPr>
              <a:t>м</a:t>
            </a:r>
            <a:r>
              <a:rPr lang="ru-RU" altLang="ru-RU" sz="23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лн. руб., %</a:t>
            </a:r>
            <a:endParaRPr lang="ru-RU" altLang="ru-RU" sz="2300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D2B8EF-3715-491F-921E-31F4BF5FA522}" type="slidenum">
              <a:rPr lang="ru-RU" altLang="ru-RU" smtClean="0"/>
              <a:pPr>
                <a:defRPr/>
              </a:pPr>
              <a:t>47</a:t>
            </a:fld>
            <a:endParaRPr lang="ru-RU" altLang="ru-RU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/>
            <p:extLst>
              <p:ext uri="{D42A27DB-BD31-4B8C-83A1-F6EECF244321}">
                <p14:modId xmlns:p14="http://schemas.microsoft.com/office/powerpoint/2010/main" val="3486565396"/>
              </p:ext>
            </p:extLst>
          </p:nvPr>
        </p:nvGraphicFramePr>
        <p:xfrm>
          <a:off x="-609600" y="1387476"/>
          <a:ext cx="9525000" cy="54904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890031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7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88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41989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41990" name="AutoShape 60"/>
          <p:cNvSpPr>
            <a:spLocks noChangeArrowheads="1"/>
          </p:cNvSpPr>
          <p:nvPr/>
        </p:nvSpPr>
        <p:spPr bwMode="auto">
          <a:xfrm>
            <a:off x="76200" y="0"/>
            <a:ext cx="8839200" cy="1387475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 w="25400">
            <a:solidFill>
              <a:schemeClr val="tx1"/>
            </a:solidFill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3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В каких пропорциях распределяются расходы бюджета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3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Курского района Курской области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3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на 2024 год,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300" dirty="0">
                <a:solidFill>
                  <a:schemeClr val="tx2"/>
                </a:solidFill>
                <a:latin typeface="Times New Roman" panose="02020603050405020304" pitchFamily="18" charset="0"/>
              </a:rPr>
              <a:t>м</a:t>
            </a:r>
            <a:r>
              <a:rPr lang="ru-RU" altLang="ru-RU" sz="23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лн. руб., %</a:t>
            </a:r>
            <a:endParaRPr lang="ru-RU" altLang="ru-RU" sz="2300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D2B8EF-3715-491F-921E-31F4BF5FA522}" type="slidenum">
              <a:rPr lang="ru-RU" altLang="ru-RU" smtClean="0"/>
              <a:pPr>
                <a:defRPr/>
              </a:pPr>
              <a:t>48</a:t>
            </a:fld>
            <a:endParaRPr lang="ru-RU" altLang="ru-RU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/>
            <p:extLst>
              <p:ext uri="{D42A27DB-BD31-4B8C-83A1-F6EECF244321}">
                <p14:modId xmlns:p14="http://schemas.microsoft.com/office/powerpoint/2010/main" val="1422572200"/>
              </p:ext>
            </p:extLst>
          </p:nvPr>
        </p:nvGraphicFramePr>
        <p:xfrm>
          <a:off x="-609600" y="1387476"/>
          <a:ext cx="9525000" cy="54904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358467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7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88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41989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41990" name="AutoShape 60"/>
          <p:cNvSpPr>
            <a:spLocks noChangeArrowheads="1"/>
          </p:cNvSpPr>
          <p:nvPr/>
        </p:nvSpPr>
        <p:spPr bwMode="auto">
          <a:xfrm>
            <a:off x="76200" y="0"/>
            <a:ext cx="8839200" cy="1387475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 w="25400">
            <a:solidFill>
              <a:schemeClr val="tx1"/>
            </a:solidFill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3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В каких пропорциях распределяются расходы бюджета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3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Курского района Курской области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3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на 2025 год,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300" dirty="0">
                <a:solidFill>
                  <a:schemeClr val="tx2"/>
                </a:solidFill>
                <a:latin typeface="Times New Roman" panose="02020603050405020304" pitchFamily="18" charset="0"/>
              </a:rPr>
              <a:t>м</a:t>
            </a:r>
            <a:r>
              <a:rPr lang="ru-RU" altLang="ru-RU" sz="23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лн. руб., %</a:t>
            </a:r>
            <a:endParaRPr lang="ru-RU" altLang="ru-RU" sz="2300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D2B8EF-3715-491F-921E-31F4BF5FA522}" type="slidenum">
              <a:rPr lang="ru-RU" altLang="ru-RU" smtClean="0"/>
              <a:pPr>
                <a:defRPr/>
              </a:pPr>
              <a:t>49</a:t>
            </a:fld>
            <a:endParaRPr lang="ru-RU" altLang="ru-RU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/>
            <p:extLst>
              <p:ext uri="{D42A27DB-BD31-4B8C-83A1-F6EECF244321}">
                <p14:modId xmlns:p14="http://schemas.microsoft.com/office/powerpoint/2010/main" val="1200702335"/>
              </p:ext>
            </p:extLst>
          </p:nvPr>
        </p:nvGraphicFramePr>
        <p:xfrm>
          <a:off x="-609600" y="1387476"/>
          <a:ext cx="9525000" cy="54904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883341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Rectangle 12"/>
          <p:cNvSpPr>
            <a:spLocks noChangeArrowheads="1"/>
          </p:cNvSpPr>
          <p:nvPr/>
        </p:nvSpPr>
        <p:spPr bwMode="auto">
          <a:xfrm>
            <a:off x="4800600" y="228600"/>
            <a:ext cx="4343400" cy="6894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chemeClr val="tx2"/>
                </a:solidFill>
                <a:latin typeface="Times New Roman" panose="02020603050405020304" pitchFamily="18" charset="0"/>
                <a:hlinkClick r:id="" action="ppaction://hlinkshowjump?jump=previousslide" tooltip="Обращение "/>
              </a:rPr>
              <a:t>Уважаемые жители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chemeClr val="tx2"/>
                </a:solidFill>
                <a:latin typeface="Times New Roman" panose="02020603050405020304" pitchFamily="18" charset="0"/>
                <a:hlinkClick r:id="" action="ppaction://hlinkshowjump?jump=previousslide" tooltip="Обращение "/>
              </a:rPr>
              <a:t> Курского района !</a:t>
            </a:r>
            <a:endParaRPr lang="ru-RU" altLang="ru-RU" sz="2000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000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dirty="0">
                <a:solidFill>
                  <a:schemeClr val="tx2"/>
                </a:solidFill>
                <a:latin typeface="Times New Roman" panose="02020603050405020304" pitchFamily="18" charset="0"/>
              </a:rPr>
              <a:t>Представленный к Вашему ознакомлению </a:t>
            </a:r>
            <a:r>
              <a:rPr lang="ru-RU" altLang="ru-RU" sz="20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 «Бюджет для граждан»</a:t>
            </a:r>
            <a:r>
              <a:rPr lang="ru-RU" altLang="ru-RU" sz="2000" dirty="0">
                <a:solidFill>
                  <a:schemeClr val="tx2"/>
                </a:solidFill>
                <a:latin typeface="Times New Roman" panose="02020603050405020304" pitchFamily="18" charset="0"/>
              </a:rPr>
              <a:t> – это упрощенная версия проекта бюджетного документа Курского района Курской области, разработанная для повышения финансовой грамотности,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dirty="0">
                <a:solidFill>
                  <a:schemeClr val="tx2"/>
                </a:solidFill>
                <a:latin typeface="Times New Roman" panose="02020603050405020304" pitchFamily="18" charset="0"/>
              </a:rPr>
              <a:t>а также в целях активизации общественного контроля за муниципальными расходами района. Рассчитываем, что данный документ будет способствовать развитию прозрачности и открытости бюджетного процесса Курского района, а также покажет гражданам формы возможного взаимодействия по вопросам расходования бюджетных средств</a:t>
            </a:r>
            <a:r>
              <a:rPr lang="ru-RU" altLang="ru-RU" sz="2100" dirty="0">
                <a:solidFill>
                  <a:schemeClr val="tx2"/>
                </a:solidFill>
                <a:latin typeface="Times New Roman" panose="02020603050405020304" pitchFamily="18" charset="0"/>
              </a:rPr>
              <a:t>.</a:t>
            </a:r>
            <a:r>
              <a:rPr lang="ru-RU" altLang="ru-RU" sz="2100" dirty="0">
                <a:latin typeface="Times New Roman" panose="02020603050405020304" pitchFamily="18" charset="0"/>
              </a:rPr>
              <a:t>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438" name="AutoShape 11"/>
          <p:cNvSpPr>
            <a:spLocks noChangeArrowheads="1"/>
          </p:cNvSpPr>
          <p:nvPr/>
        </p:nvSpPr>
        <p:spPr bwMode="auto">
          <a:xfrm>
            <a:off x="241300" y="5554663"/>
            <a:ext cx="4495800" cy="6858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endParaRPr lang="ru-RU" dirty="0">
              <a:latin typeface="Arial" charset="0"/>
            </a:endParaRPr>
          </a:p>
          <a:p>
            <a:pPr algn="ctr" eaLnBrk="1" hangingPunct="1">
              <a:defRPr/>
            </a:pPr>
            <a:endParaRPr lang="ru-RU" dirty="0">
              <a:latin typeface="Arial" charset="0"/>
            </a:endParaRPr>
          </a:p>
          <a:p>
            <a:pPr algn="ctr" eaLnBrk="1" hangingPunct="1">
              <a:defRPr/>
            </a:pPr>
            <a:r>
              <a:rPr lang="ru-RU" dirty="0">
                <a:latin typeface="Times New Roman" pitchFamily="18" charset="0"/>
              </a:rPr>
              <a:t>Глава Курского района  Курской области </a:t>
            </a:r>
          </a:p>
          <a:p>
            <a:pPr algn="ctr" eaLnBrk="1" hangingPunct="1">
              <a:defRPr/>
            </a:pPr>
            <a:r>
              <a:rPr lang="ru-RU" dirty="0">
                <a:latin typeface="Times New Roman" pitchFamily="18" charset="0"/>
              </a:rPr>
              <a:t>А.В. Телегин</a:t>
            </a:r>
            <a:endParaRPr lang="en-US" dirty="0">
              <a:latin typeface="Times New Roman" pitchFamily="18" charset="0"/>
            </a:endParaRPr>
          </a:p>
          <a:p>
            <a:pPr algn="ctr" eaLnBrk="1" hangingPunct="1">
              <a:defRPr/>
            </a:pPr>
            <a:endParaRPr lang="ru-RU" sz="2300" dirty="0">
              <a:latin typeface="Arial" charset="0"/>
            </a:endParaRPr>
          </a:p>
          <a:p>
            <a:pPr algn="ctr">
              <a:defRPr/>
            </a:pPr>
            <a:endParaRPr lang="ru-RU" sz="2200" dirty="0">
              <a:latin typeface="Arial" charset="0"/>
            </a:endParaRPr>
          </a:p>
        </p:txBody>
      </p:sp>
      <p:pic>
        <p:nvPicPr>
          <p:cNvPr id="4103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609600"/>
            <a:ext cx="4578350" cy="4564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781800" y="6350374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5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716325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9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10" y="-11991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60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45061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45062" name="AutoShape 11"/>
          <p:cNvSpPr>
            <a:spLocks noChangeArrowheads="1"/>
          </p:cNvSpPr>
          <p:nvPr/>
        </p:nvSpPr>
        <p:spPr bwMode="auto">
          <a:xfrm>
            <a:off x="381000" y="134938"/>
            <a:ext cx="8458200" cy="529997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Расходы по разделу «Общегосударственные </a:t>
            </a:r>
            <a:r>
              <a:rPr lang="ru-RU" altLang="ru-RU" sz="25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вопросы»</a:t>
            </a:r>
          </a:p>
        </p:txBody>
      </p:sp>
      <p:sp>
        <p:nvSpPr>
          <p:cNvPr id="50183" name="AutoShape 11"/>
          <p:cNvSpPr>
            <a:spLocks noChangeArrowheads="1"/>
          </p:cNvSpPr>
          <p:nvPr/>
        </p:nvSpPr>
        <p:spPr bwMode="auto">
          <a:xfrm>
            <a:off x="419100" y="786960"/>
            <a:ext cx="29718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en-US" sz="2500" b="1" dirty="0" smtClean="0">
                <a:solidFill>
                  <a:schemeClr val="tx2"/>
                </a:solidFill>
                <a:latin typeface="Times New Roman" pitchFamily="18" charset="0"/>
              </a:rPr>
              <a:t>3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50184" name="AutoShape 11"/>
          <p:cNvSpPr>
            <a:spLocks noChangeArrowheads="1"/>
          </p:cNvSpPr>
          <p:nvPr/>
        </p:nvSpPr>
        <p:spPr bwMode="auto">
          <a:xfrm>
            <a:off x="3657600" y="809126"/>
            <a:ext cx="16002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en-US" sz="2500" b="1" dirty="0" smtClean="0">
                <a:solidFill>
                  <a:schemeClr val="tx2"/>
                </a:solidFill>
                <a:latin typeface="Times New Roman" pitchFamily="18" charset="0"/>
              </a:rPr>
              <a:t>4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50185" name="AutoShape 11"/>
          <p:cNvSpPr>
            <a:spLocks noChangeArrowheads="1"/>
          </p:cNvSpPr>
          <p:nvPr/>
        </p:nvSpPr>
        <p:spPr bwMode="auto">
          <a:xfrm>
            <a:off x="5768811" y="790455"/>
            <a:ext cx="29718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20</a:t>
            </a:r>
            <a:r>
              <a:rPr lang="en-US" sz="2500" b="1" dirty="0" smtClean="0">
                <a:solidFill>
                  <a:schemeClr val="tx2"/>
                </a:solidFill>
                <a:latin typeface="Times New Roman" pitchFamily="18" charset="0"/>
              </a:rPr>
              <a:t>25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45066" name="AutoShape 11"/>
          <p:cNvSpPr>
            <a:spLocks noChangeArrowheads="1"/>
          </p:cNvSpPr>
          <p:nvPr/>
        </p:nvSpPr>
        <p:spPr bwMode="auto">
          <a:xfrm>
            <a:off x="703868" y="1478756"/>
            <a:ext cx="19812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120,9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50187" name="AutoShape 29"/>
          <p:cNvSpPr>
            <a:spLocks noChangeArrowheads="1"/>
          </p:cNvSpPr>
          <p:nvPr/>
        </p:nvSpPr>
        <p:spPr bwMode="auto">
          <a:xfrm>
            <a:off x="1465868" y="1191362"/>
            <a:ext cx="457200" cy="2286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44044" name="AutoShape 11"/>
          <p:cNvSpPr>
            <a:spLocks noChangeArrowheads="1"/>
          </p:cNvSpPr>
          <p:nvPr/>
        </p:nvSpPr>
        <p:spPr bwMode="auto">
          <a:xfrm>
            <a:off x="38100" y="2074051"/>
            <a:ext cx="8915400" cy="4642661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600" b="1" u="sng" dirty="0">
                <a:solidFill>
                  <a:schemeClr val="tx2"/>
                </a:solidFill>
                <a:latin typeface="Times New Roman" pitchFamily="18" charset="0"/>
              </a:rPr>
              <a:t>В раздел включаются:</a:t>
            </a:r>
          </a:p>
          <a:p>
            <a:pPr marL="342900" indent="-342900" algn="ctr" eaLnBrk="1" hangingPunct="1">
              <a:buFontTx/>
              <a:buChar char="-"/>
              <a:defRPr/>
            </a:pP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</a:rPr>
              <a:t>расходы </a:t>
            </a:r>
            <a:r>
              <a:rPr lang="ru-RU" sz="1600" b="1" dirty="0">
                <a:solidFill>
                  <a:schemeClr val="tx2"/>
                </a:solidFill>
                <a:latin typeface="Times New Roman" pitchFamily="18" charset="0"/>
              </a:rPr>
              <a:t>на обеспечение функционирования </a:t>
            </a:r>
            <a:endParaRPr lang="ru-RU" sz="1600" b="1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</a:rPr>
              <a:t>Главы </a:t>
            </a:r>
            <a:r>
              <a:rPr lang="ru-RU" sz="1600" b="1" dirty="0">
                <a:solidFill>
                  <a:schemeClr val="tx2"/>
                </a:solidFill>
                <a:latin typeface="Times New Roman" pitchFamily="18" charset="0"/>
              </a:rPr>
              <a:t>Курского </a:t>
            </a: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</a:rPr>
              <a:t>района Курской </a:t>
            </a:r>
            <a:r>
              <a:rPr lang="ru-RU" sz="1600" b="1" dirty="0">
                <a:solidFill>
                  <a:schemeClr val="tx2"/>
                </a:solidFill>
                <a:latin typeface="Times New Roman" pitchFamily="18" charset="0"/>
              </a:rPr>
              <a:t>области и </a:t>
            </a: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</a:rPr>
              <a:t>Администрации района </a:t>
            </a:r>
          </a:p>
          <a:p>
            <a:pPr marL="342900" indent="-342900"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(2023 год – 28,8 млн. руб., 2024 год – 33,6 млн. руб., 2025 год – 33,6 млн. руб.),</a:t>
            </a:r>
          </a:p>
          <a:p>
            <a:pPr marL="342900" indent="-342900" algn="ctr" eaLnBrk="1" hangingPunct="1">
              <a:defRPr/>
            </a:pPr>
            <a:endParaRPr lang="ru-RU" sz="16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marL="285750" indent="-285750" algn="ctr" eaLnBrk="1" hangingPunct="1">
              <a:buFontTx/>
              <a:buChar char="-"/>
              <a:defRPr/>
            </a:pP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</a:rPr>
              <a:t>расходы </a:t>
            </a:r>
            <a:r>
              <a:rPr lang="ru-RU" sz="1600" b="1" dirty="0">
                <a:solidFill>
                  <a:schemeClr val="tx2"/>
                </a:solidFill>
                <a:latin typeface="Times New Roman" pitchFamily="18" charset="0"/>
              </a:rPr>
              <a:t>на функционирование Представительного Собрания </a:t>
            </a: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</a:rPr>
              <a:t>Курского </a:t>
            </a:r>
            <a:r>
              <a:rPr lang="ru-RU" sz="1600" b="1" dirty="0">
                <a:solidFill>
                  <a:schemeClr val="tx2"/>
                </a:solidFill>
                <a:latin typeface="Times New Roman" pitchFamily="18" charset="0"/>
              </a:rPr>
              <a:t>района </a:t>
            </a:r>
            <a:endParaRPr lang="ru-RU" sz="1600" b="1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</a:rPr>
              <a:t>Курской </a:t>
            </a:r>
            <a:r>
              <a:rPr lang="ru-RU" sz="1600" b="1" dirty="0">
                <a:solidFill>
                  <a:schemeClr val="tx2"/>
                </a:solidFill>
                <a:latin typeface="Times New Roman" pitchFamily="18" charset="0"/>
              </a:rPr>
              <a:t>области и </a:t>
            </a: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</a:rPr>
              <a:t>обеспечение деятельности </a:t>
            </a:r>
            <a:r>
              <a:rPr lang="ru-RU" sz="1600" b="1" dirty="0">
                <a:solidFill>
                  <a:schemeClr val="tx2"/>
                </a:solidFill>
                <a:latin typeface="Times New Roman" pitchFamily="18" charset="0"/>
              </a:rPr>
              <a:t>контрольно-счетного органа Курского </a:t>
            </a: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</a:rPr>
              <a:t>района 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(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2023 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6,0 млн. руб.,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2024 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6,5 млн. руб.,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2025 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6,5 млн. руб.),</a:t>
            </a:r>
          </a:p>
          <a:p>
            <a:pPr algn="ctr" eaLnBrk="1" hangingPunct="1">
              <a:defRPr/>
            </a:pPr>
            <a:endParaRPr lang="ru-RU" sz="16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- </a:t>
            </a: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</a:rPr>
              <a:t>мероприятия </a:t>
            </a:r>
            <a:r>
              <a:rPr lang="ru-RU" sz="1600" b="1" dirty="0">
                <a:solidFill>
                  <a:schemeClr val="tx2"/>
                </a:solidFill>
                <a:latin typeface="Times New Roman" pitchFamily="18" charset="0"/>
              </a:rPr>
              <a:t>в области земельных правоотношений </a:t>
            </a:r>
            <a:endParaRPr lang="ru-RU" sz="1600" b="1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(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2023 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2,7 млн. руб.,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2024 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3,0 млн. руб.,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2025 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3,0 млн. руб.) </a:t>
            </a:r>
          </a:p>
          <a:p>
            <a:pPr algn="ctr" eaLnBrk="1" hangingPunct="1">
              <a:defRPr/>
            </a:pPr>
            <a:endParaRPr lang="ru-RU" sz="16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- </a:t>
            </a: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</a:rPr>
              <a:t>мероприятия </a:t>
            </a:r>
            <a:r>
              <a:rPr lang="ru-RU" sz="1600" b="1" dirty="0">
                <a:solidFill>
                  <a:schemeClr val="tx2"/>
                </a:solidFill>
                <a:latin typeface="Times New Roman" pitchFamily="18" charset="0"/>
              </a:rPr>
              <a:t>по развитию муниципальной службы </a:t>
            </a:r>
            <a:endParaRPr lang="ru-RU" sz="1600" b="1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(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2023 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0,5 млн. руб.,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2024 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0,6 млн. руб.,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2025 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0,6 млн. руб.) </a:t>
            </a:r>
          </a:p>
          <a:p>
            <a:pPr algn="ctr" eaLnBrk="1" hangingPunct="1">
              <a:defRPr/>
            </a:pPr>
            <a:endParaRPr lang="ru-RU" sz="16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- </a:t>
            </a: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</a:rPr>
              <a:t>мероприятия</a:t>
            </a:r>
            <a:r>
              <a:rPr lang="ru-RU" sz="1600" b="1" dirty="0">
                <a:solidFill>
                  <a:schemeClr val="tx2"/>
                </a:solidFill>
                <a:latin typeface="Times New Roman" pitchFamily="18" charset="0"/>
              </a:rPr>
              <a:t>, направленные на обеспечение правопорядка </a:t>
            </a:r>
            <a:endParaRPr lang="ru-RU" sz="1600" b="1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(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2023 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2,6 млн. руб.,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2024 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0,2 млн. руб.,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2025 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0,2 млн. руб.) </a:t>
            </a:r>
          </a:p>
          <a:p>
            <a:pPr algn="ctr" eaLnBrk="1" hangingPunct="1">
              <a:defRPr/>
            </a:pPr>
            <a:endParaRPr lang="ru-RU" sz="16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и  другие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общегосударственные вопросы.</a:t>
            </a:r>
          </a:p>
        </p:txBody>
      </p:sp>
      <p:sp>
        <p:nvSpPr>
          <p:cNvPr id="45069" name="AutoShape 11"/>
          <p:cNvSpPr>
            <a:spLocks noChangeArrowheads="1"/>
          </p:cNvSpPr>
          <p:nvPr/>
        </p:nvSpPr>
        <p:spPr bwMode="auto">
          <a:xfrm>
            <a:off x="3543300" y="1489983"/>
            <a:ext cx="19812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120,2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45070" name="AutoShape 11"/>
          <p:cNvSpPr>
            <a:spLocks noChangeArrowheads="1"/>
          </p:cNvSpPr>
          <p:nvPr/>
        </p:nvSpPr>
        <p:spPr bwMode="auto">
          <a:xfrm>
            <a:off x="6306532" y="1436974"/>
            <a:ext cx="19812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128,9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50191" name="AutoShape 29"/>
          <p:cNvSpPr>
            <a:spLocks noChangeArrowheads="1"/>
          </p:cNvSpPr>
          <p:nvPr/>
        </p:nvSpPr>
        <p:spPr bwMode="auto">
          <a:xfrm>
            <a:off x="4267200" y="1219200"/>
            <a:ext cx="457200" cy="2286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50192" name="AutoShape 29"/>
          <p:cNvSpPr>
            <a:spLocks noChangeArrowheads="1"/>
          </p:cNvSpPr>
          <p:nvPr/>
        </p:nvSpPr>
        <p:spPr bwMode="auto">
          <a:xfrm>
            <a:off x="7068532" y="1171455"/>
            <a:ext cx="457200" cy="2286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925755" y="6397994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50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015108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5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59" y="8965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6" name="Rectangle 3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44037" name="Rectangle 4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551952401"/>
              </p:ext>
            </p:extLst>
          </p:nvPr>
        </p:nvGraphicFramePr>
        <p:xfrm>
          <a:off x="3796553" y="1983952"/>
          <a:ext cx="5234242" cy="21547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4" name="AutoShape 11"/>
          <p:cNvSpPr>
            <a:spLocks noChangeArrowheads="1"/>
          </p:cNvSpPr>
          <p:nvPr/>
        </p:nvSpPr>
        <p:spPr bwMode="auto">
          <a:xfrm>
            <a:off x="293851" y="2157608"/>
            <a:ext cx="3167013" cy="1752544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Администрации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Курского района Курской области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состоянию на 01.11.2022 года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амещают должности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муниципальной службы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75 муниципальных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служащих</a:t>
            </a:r>
            <a:endParaRPr lang="ru-RU" altLang="ru-RU" sz="16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705600" y="6338410"/>
            <a:ext cx="2133600" cy="476250"/>
          </a:xfrm>
        </p:spPr>
        <p:txBody>
          <a:bodyPr/>
          <a:lstStyle/>
          <a:p>
            <a:pPr>
              <a:defRPr/>
            </a:pPr>
            <a:fld id="{3FD2B8EF-3715-491F-921E-31F4BF5FA522}" type="slidenum">
              <a:rPr lang="ru-RU" altLang="ru-RU" smtClean="0"/>
              <a:pPr>
                <a:defRPr/>
              </a:pPr>
              <a:t>51</a:t>
            </a:fld>
            <a:endParaRPr lang="ru-RU" altLang="ru-RU" dirty="0"/>
          </a:p>
        </p:txBody>
      </p:sp>
      <p:sp>
        <p:nvSpPr>
          <p:cNvPr id="44038" name="AutoShape 60"/>
          <p:cNvSpPr>
            <a:spLocks noChangeArrowheads="1"/>
          </p:cNvSpPr>
          <p:nvPr/>
        </p:nvSpPr>
        <p:spPr bwMode="auto">
          <a:xfrm>
            <a:off x="76200" y="205685"/>
            <a:ext cx="8877300" cy="167805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 w="25400">
            <a:solidFill>
              <a:schemeClr val="tx1"/>
            </a:solidFill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500" b="1" dirty="0" smtClean="0">
                <a:latin typeface="Times New Roman" panose="02020603050405020304" pitchFamily="18" charset="0"/>
              </a:rPr>
              <a:t>Административные расходы бюджета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500" dirty="0" smtClean="0">
                <a:latin typeface="Times New Roman" panose="02020603050405020304" pitchFamily="18" charset="0"/>
              </a:rPr>
              <a:t>Курского района Курской области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500" dirty="0" smtClean="0">
                <a:latin typeface="Times New Roman" panose="02020603050405020304" pitchFamily="18" charset="0"/>
              </a:rPr>
              <a:t>(численность муниципальных служащих,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500" dirty="0" smtClean="0">
                <a:latin typeface="Times New Roman" panose="02020603050405020304" pitchFamily="18" charset="0"/>
              </a:rPr>
              <a:t>расходы на оплату труда муниципальных служащих)</a:t>
            </a:r>
            <a:endParaRPr lang="ru-RU" altLang="ru-RU" sz="2500" dirty="0">
              <a:latin typeface="Times New Roman" panose="02020603050405020304" pitchFamily="18" charset="0"/>
            </a:endParaRPr>
          </a:p>
        </p:txBody>
      </p:sp>
      <p:sp>
        <p:nvSpPr>
          <p:cNvPr id="10" name="AutoShape 11"/>
          <p:cNvSpPr>
            <a:spLocks noChangeArrowheads="1"/>
          </p:cNvSpPr>
          <p:nvPr/>
        </p:nvSpPr>
        <p:spPr bwMode="auto">
          <a:xfrm>
            <a:off x="3955446" y="3640561"/>
            <a:ext cx="123825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</a:rPr>
              <a:t>2023 год</a:t>
            </a:r>
            <a:endParaRPr lang="ru-RU" altLang="ru-RU" sz="1800" b="1" dirty="0">
              <a:solidFill>
                <a:schemeClr val="tx2"/>
              </a:solidFill>
            </a:endParaRPr>
          </a:p>
        </p:txBody>
      </p:sp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val="2180437169"/>
              </p:ext>
            </p:extLst>
          </p:nvPr>
        </p:nvGraphicFramePr>
        <p:xfrm>
          <a:off x="243168" y="4337186"/>
          <a:ext cx="4176432" cy="23920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5" name="Диаграмма 14"/>
          <p:cNvGraphicFramePr/>
          <p:nvPr>
            <p:extLst>
              <p:ext uri="{D42A27DB-BD31-4B8C-83A1-F6EECF244321}">
                <p14:modId xmlns:p14="http://schemas.microsoft.com/office/powerpoint/2010/main" val="461305262"/>
              </p:ext>
            </p:extLst>
          </p:nvPr>
        </p:nvGraphicFramePr>
        <p:xfrm>
          <a:off x="4648200" y="4302174"/>
          <a:ext cx="4191000" cy="23920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316995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3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84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46085" name="AutoShape 11"/>
          <p:cNvSpPr>
            <a:spLocks noChangeArrowheads="1"/>
          </p:cNvSpPr>
          <p:nvPr/>
        </p:nvSpPr>
        <p:spPr bwMode="auto">
          <a:xfrm>
            <a:off x="304800" y="128587"/>
            <a:ext cx="8534400" cy="7620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Расходы по </a:t>
            </a:r>
            <a:r>
              <a:rPr lang="ru-RU" altLang="ru-RU" sz="25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разделу «</a:t>
            </a:r>
            <a:r>
              <a:rPr lang="ru-RU" altLang="ru-RU" sz="25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Национальная экономика»</a:t>
            </a:r>
          </a:p>
        </p:txBody>
      </p:sp>
      <p:sp>
        <p:nvSpPr>
          <p:cNvPr id="52230" name="AutoShape 11"/>
          <p:cNvSpPr>
            <a:spLocks noChangeArrowheads="1"/>
          </p:cNvSpPr>
          <p:nvPr/>
        </p:nvSpPr>
        <p:spPr bwMode="auto">
          <a:xfrm>
            <a:off x="381000" y="1059657"/>
            <a:ext cx="29718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en-US" sz="2500" b="1" dirty="0" smtClean="0">
                <a:solidFill>
                  <a:schemeClr val="tx2"/>
                </a:solidFill>
                <a:latin typeface="Times New Roman" pitchFamily="18" charset="0"/>
              </a:rPr>
              <a:t>3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52231" name="AutoShape 11"/>
          <p:cNvSpPr>
            <a:spLocks noChangeArrowheads="1"/>
          </p:cNvSpPr>
          <p:nvPr/>
        </p:nvSpPr>
        <p:spPr bwMode="auto">
          <a:xfrm>
            <a:off x="3802930" y="1066800"/>
            <a:ext cx="17526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en-US" sz="2500" b="1" dirty="0" smtClean="0">
                <a:solidFill>
                  <a:schemeClr val="tx2"/>
                </a:solidFill>
                <a:latin typeface="Times New Roman" pitchFamily="18" charset="0"/>
              </a:rPr>
              <a:t>4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52232" name="AutoShape 11"/>
          <p:cNvSpPr>
            <a:spLocks noChangeArrowheads="1"/>
          </p:cNvSpPr>
          <p:nvPr/>
        </p:nvSpPr>
        <p:spPr bwMode="auto">
          <a:xfrm>
            <a:off x="5829300" y="1052513"/>
            <a:ext cx="29718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20</a:t>
            </a:r>
            <a:r>
              <a:rPr lang="en-US" sz="2500" b="1" dirty="0" smtClean="0">
                <a:solidFill>
                  <a:schemeClr val="tx2"/>
                </a:solidFill>
                <a:latin typeface="Times New Roman" pitchFamily="18" charset="0"/>
              </a:rPr>
              <a:t>25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46089" name="AutoShape 11"/>
          <p:cNvSpPr>
            <a:spLocks noChangeArrowheads="1"/>
          </p:cNvSpPr>
          <p:nvPr/>
        </p:nvSpPr>
        <p:spPr bwMode="auto">
          <a:xfrm>
            <a:off x="762000" y="2043113"/>
            <a:ext cx="19812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167,8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52234" name="AutoShape 29"/>
          <p:cNvSpPr>
            <a:spLocks noChangeArrowheads="1"/>
          </p:cNvSpPr>
          <p:nvPr/>
        </p:nvSpPr>
        <p:spPr bwMode="auto">
          <a:xfrm>
            <a:off x="1524000" y="1593057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52236" name="AutoShape 11"/>
          <p:cNvSpPr>
            <a:spLocks noChangeArrowheads="1"/>
          </p:cNvSpPr>
          <p:nvPr/>
        </p:nvSpPr>
        <p:spPr bwMode="auto">
          <a:xfrm>
            <a:off x="152400" y="2700339"/>
            <a:ext cx="8763000" cy="3929061"/>
          </a:xfrm>
          <a:prstGeom prst="roundRect">
            <a:avLst>
              <a:gd name="adj" fmla="val 16667"/>
            </a:avLst>
          </a:prstGeom>
          <a:solidFill>
            <a:schemeClr val="bg1">
              <a:lumMod val="85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600" b="1" u="sng" dirty="0">
                <a:solidFill>
                  <a:schemeClr val="tx2"/>
                </a:solidFill>
                <a:latin typeface="Times New Roman" pitchFamily="18" charset="0"/>
              </a:rPr>
              <a:t>В </a:t>
            </a:r>
            <a:r>
              <a:rPr lang="ru-RU" sz="1600" b="1" u="sng" dirty="0" smtClean="0">
                <a:solidFill>
                  <a:schemeClr val="tx2"/>
                </a:solidFill>
                <a:latin typeface="Times New Roman" pitchFamily="18" charset="0"/>
              </a:rPr>
              <a:t>раздел включаются расходы:</a:t>
            </a:r>
          </a:p>
          <a:p>
            <a:pPr marL="285750" indent="-285750" algn="ctr" eaLnBrk="1" hangingPunct="1">
              <a:buFontTx/>
              <a:buChar char="-"/>
              <a:defRPr/>
            </a:pP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</a:rPr>
              <a:t>на </a:t>
            </a:r>
            <a:r>
              <a:rPr lang="ru-RU" sz="1600" b="1" dirty="0">
                <a:solidFill>
                  <a:schemeClr val="tx2"/>
                </a:solidFill>
                <a:latin typeface="Times New Roman" pitchFamily="18" charset="0"/>
              </a:rPr>
              <a:t>строительство, ремонт и содержание </a:t>
            </a: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</a:rPr>
              <a:t>автодорог 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(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2023 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165,2 млн. руб.,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2024 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26,8 млн. руб.,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2025 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30,1 млн. руб.), </a:t>
            </a:r>
          </a:p>
          <a:p>
            <a:pPr algn="ctr" eaLnBrk="1" hangingPunct="1">
              <a:defRPr/>
            </a:pPr>
            <a:endParaRPr lang="ru-RU" sz="1600" dirty="0">
              <a:solidFill>
                <a:schemeClr val="tx2"/>
              </a:solidFill>
              <a:latin typeface="Times New Roman" pitchFamily="18" charset="0"/>
            </a:endParaRPr>
          </a:p>
          <a:p>
            <a:pPr marL="285750" indent="-285750" algn="ctr" eaLnBrk="1" hangingPunct="1">
              <a:buFontTx/>
              <a:buChar char="-"/>
              <a:defRPr/>
            </a:pP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</a:rPr>
              <a:t>на </a:t>
            </a:r>
            <a:r>
              <a:rPr lang="ru-RU" sz="1600" b="1" dirty="0">
                <a:solidFill>
                  <a:schemeClr val="tx2"/>
                </a:solidFill>
                <a:latin typeface="Times New Roman" pitchFamily="18" charset="0"/>
              </a:rPr>
              <a:t>мероприятия  по внесению сведений в </a:t>
            </a: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</a:rPr>
              <a:t>Единый  </a:t>
            </a:r>
            <a:r>
              <a:rPr lang="ru-RU" sz="1600" b="1" dirty="0">
                <a:solidFill>
                  <a:schemeClr val="tx2"/>
                </a:solidFill>
                <a:latin typeface="Times New Roman" pitchFamily="18" charset="0"/>
              </a:rPr>
              <a:t>государственный </a:t>
            </a:r>
            <a:endParaRPr lang="ru-RU" sz="1600" b="1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</a:rPr>
              <a:t>реестр </a:t>
            </a:r>
            <a:r>
              <a:rPr lang="ru-RU" sz="1600" b="1" dirty="0">
                <a:solidFill>
                  <a:schemeClr val="tx2"/>
                </a:solidFill>
                <a:latin typeface="Times New Roman" pitchFamily="18" charset="0"/>
              </a:rPr>
              <a:t>недвижимости </a:t>
            </a: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</a:rPr>
              <a:t>о </a:t>
            </a:r>
            <a:r>
              <a:rPr lang="ru-RU" sz="1600" b="1" dirty="0">
                <a:solidFill>
                  <a:schemeClr val="tx2"/>
                </a:solidFill>
                <a:latin typeface="Times New Roman" pitchFamily="18" charset="0"/>
              </a:rPr>
              <a:t>границах муниципальных образований и </a:t>
            </a:r>
          </a:p>
          <a:p>
            <a:pPr algn="ctr" eaLnBrk="1" hangingPunct="1">
              <a:defRPr/>
            </a:pPr>
            <a:r>
              <a:rPr lang="ru-RU" sz="1600" b="1" dirty="0">
                <a:solidFill>
                  <a:schemeClr val="tx2"/>
                </a:solidFill>
                <a:latin typeface="Times New Roman" pitchFamily="18" charset="0"/>
              </a:rPr>
              <a:t>границах населенных </a:t>
            </a: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</a:rPr>
              <a:t>пунктов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(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2023 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2,0 млн. руб.,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2024 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4,1 млн. руб.,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2025 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1,1 млн. руб.), </a:t>
            </a:r>
          </a:p>
          <a:p>
            <a:pPr algn="ctr" eaLnBrk="1" hangingPunct="1">
              <a:defRPr/>
            </a:pPr>
            <a:endParaRPr lang="ru-RU" sz="16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marL="285750" indent="-285750" algn="ctr" eaLnBrk="1" hangingPunct="1">
              <a:buFontTx/>
              <a:buChar char="-"/>
              <a:defRPr/>
            </a:pP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</a:rPr>
              <a:t>на развитие </a:t>
            </a:r>
            <a:r>
              <a:rPr lang="ru-RU" sz="1600" b="1" dirty="0">
                <a:solidFill>
                  <a:schemeClr val="tx2"/>
                </a:solidFill>
                <a:latin typeface="Times New Roman" pitchFamily="18" charset="0"/>
              </a:rPr>
              <a:t>рынка </a:t>
            </a: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</a:rPr>
              <a:t>труда 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(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2023 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0,2 млн. руб., 2024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0,2 млн. руб.,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2025 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0,2 млн. руб.)</a:t>
            </a:r>
            <a:endParaRPr lang="ru-RU" sz="1600" dirty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endParaRPr lang="ru-RU" sz="16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marL="285750" indent="-285750" algn="ctr" eaLnBrk="1" hangingPunct="1">
              <a:buFontTx/>
              <a:buChar char="-"/>
              <a:defRPr/>
            </a:pP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</a:rPr>
              <a:t>на развитие малого и среднего предпринимательства</a:t>
            </a: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(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2023 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0,2 млн. руб.,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2024 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0,2 млн. руб.,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2025 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0,2 млн. руб.) </a:t>
            </a:r>
          </a:p>
          <a:p>
            <a:pPr algn="ctr" eaLnBrk="1" hangingPunct="1">
              <a:defRPr/>
            </a:pPr>
            <a:endParaRPr lang="ru-RU" sz="16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и иные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бюджетные ассигнования.</a:t>
            </a:r>
          </a:p>
        </p:txBody>
      </p:sp>
      <p:sp>
        <p:nvSpPr>
          <p:cNvPr id="46092" name="AutoShape 11"/>
          <p:cNvSpPr>
            <a:spLocks noChangeArrowheads="1"/>
          </p:cNvSpPr>
          <p:nvPr/>
        </p:nvSpPr>
        <p:spPr bwMode="auto">
          <a:xfrm>
            <a:off x="3545264" y="2066926"/>
            <a:ext cx="19812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32,3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46093" name="AutoShape 11"/>
          <p:cNvSpPr>
            <a:spLocks noChangeArrowheads="1"/>
          </p:cNvSpPr>
          <p:nvPr/>
        </p:nvSpPr>
        <p:spPr bwMode="auto">
          <a:xfrm>
            <a:off x="6248400" y="2043113"/>
            <a:ext cx="19812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31,6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52238" name="AutoShape 29"/>
          <p:cNvSpPr>
            <a:spLocks noChangeArrowheads="1"/>
          </p:cNvSpPr>
          <p:nvPr/>
        </p:nvSpPr>
        <p:spPr bwMode="auto">
          <a:xfrm>
            <a:off x="4343400" y="1621630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52239" name="AutoShape 29"/>
          <p:cNvSpPr>
            <a:spLocks noChangeArrowheads="1"/>
          </p:cNvSpPr>
          <p:nvPr/>
        </p:nvSpPr>
        <p:spPr bwMode="auto">
          <a:xfrm>
            <a:off x="7086600" y="1585913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781800" y="6437709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52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939010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7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08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47109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47110" name="AutoShape 11"/>
          <p:cNvSpPr>
            <a:spLocks noChangeArrowheads="1"/>
          </p:cNvSpPr>
          <p:nvPr/>
        </p:nvSpPr>
        <p:spPr bwMode="auto">
          <a:xfrm>
            <a:off x="381000" y="457200"/>
            <a:ext cx="8534400" cy="7620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Расходы по разделу «Жилищно-коммунальное хозяйство»</a:t>
            </a:r>
          </a:p>
        </p:txBody>
      </p:sp>
      <p:sp>
        <p:nvSpPr>
          <p:cNvPr id="53255" name="AutoShape 11"/>
          <p:cNvSpPr>
            <a:spLocks noChangeArrowheads="1"/>
          </p:cNvSpPr>
          <p:nvPr/>
        </p:nvSpPr>
        <p:spPr bwMode="auto">
          <a:xfrm>
            <a:off x="381000" y="1524000"/>
            <a:ext cx="29718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en-US" sz="2500" b="1" dirty="0" smtClean="0">
                <a:solidFill>
                  <a:schemeClr val="tx2"/>
                </a:solidFill>
                <a:latin typeface="Times New Roman" pitchFamily="18" charset="0"/>
              </a:rPr>
              <a:t>3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53256" name="AutoShape 11"/>
          <p:cNvSpPr>
            <a:spLocks noChangeArrowheads="1"/>
          </p:cNvSpPr>
          <p:nvPr/>
        </p:nvSpPr>
        <p:spPr bwMode="auto">
          <a:xfrm>
            <a:off x="3624262" y="1524000"/>
            <a:ext cx="2047875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en-US" sz="2500" b="1" dirty="0" smtClean="0">
                <a:solidFill>
                  <a:schemeClr val="tx2"/>
                </a:solidFill>
                <a:latin typeface="Times New Roman" pitchFamily="18" charset="0"/>
              </a:rPr>
              <a:t>4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53257" name="AutoShape 11"/>
          <p:cNvSpPr>
            <a:spLocks noChangeArrowheads="1"/>
          </p:cNvSpPr>
          <p:nvPr/>
        </p:nvSpPr>
        <p:spPr bwMode="auto">
          <a:xfrm>
            <a:off x="5867400" y="1524000"/>
            <a:ext cx="29718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20</a:t>
            </a:r>
            <a:r>
              <a:rPr lang="en-US" sz="2500" b="1" dirty="0" smtClean="0">
                <a:solidFill>
                  <a:schemeClr val="tx2"/>
                </a:solidFill>
                <a:latin typeface="Times New Roman" pitchFamily="18" charset="0"/>
              </a:rPr>
              <a:t>25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47114" name="AutoShape 11"/>
          <p:cNvSpPr>
            <a:spLocks noChangeArrowheads="1"/>
          </p:cNvSpPr>
          <p:nvPr/>
        </p:nvSpPr>
        <p:spPr bwMode="auto">
          <a:xfrm>
            <a:off x="762000" y="2514600"/>
            <a:ext cx="19812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5,4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47115" name="AutoShape 29"/>
          <p:cNvSpPr>
            <a:spLocks noChangeArrowheads="1"/>
          </p:cNvSpPr>
          <p:nvPr/>
        </p:nvSpPr>
        <p:spPr bwMode="auto">
          <a:xfrm>
            <a:off x="1524000" y="2057400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700"/>
          </a:p>
        </p:txBody>
      </p:sp>
      <p:sp>
        <p:nvSpPr>
          <p:cNvPr id="47116" name="AutoShape 11"/>
          <p:cNvSpPr>
            <a:spLocks noChangeArrowheads="1"/>
          </p:cNvSpPr>
          <p:nvPr/>
        </p:nvSpPr>
        <p:spPr bwMode="auto">
          <a:xfrm>
            <a:off x="76200" y="3200400"/>
            <a:ext cx="8839200" cy="33528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 u="sng" dirty="0">
                <a:solidFill>
                  <a:schemeClr val="tx2"/>
                </a:solidFill>
                <a:latin typeface="Times New Roman" panose="02020603050405020304" pitchFamily="18" charset="0"/>
              </a:rPr>
              <a:t>В раздел </a:t>
            </a:r>
            <a:r>
              <a:rPr lang="ru-RU" altLang="ru-RU" sz="1600" b="1" u="sng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включаются расходы: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b="1" dirty="0" smtClean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marL="285750" indent="-285750" algn="ctr" eaLnBrk="1" hangingPunct="1">
              <a:spcBef>
                <a:spcPct val="0"/>
              </a:spcBef>
              <a:buFontTx/>
              <a:buChar char="-"/>
            </a:pPr>
            <a:r>
              <a:rPr lang="ru-RU" alt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на </a:t>
            </a:r>
            <a:r>
              <a:rPr lang="ru-RU" altLang="ru-RU" sz="16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мероприятия по капитальному ремонту </a:t>
            </a:r>
            <a:r>
              <a:rPr lang="ru-RU" alt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муниципального </a:t>
            </a:r>
            <a:r>
              <a:rPr lang="ru-RU" altLang="ru-RU" sz="16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жилищного </a:t>
            </a:r>
            <a:r>
              <a:rPr lang="ru-RU" alt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фонда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endParaRPr lang="ru-RU" sz="16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None/>
            </a:pP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(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2023 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1,0 млн. руб.,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2024 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1,0 млн. руб.,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2025 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1,0 млн. руб.)</a:t>
            </a: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dirty="0" smtClean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- </a:t>
            </a:r>
            <a:r>
              <a:rPr lang="ru-RU" alt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на мероприятия </a:t>
            </a:r>
            <a:r>
              <a:rPr lang="ru-RU" altLang="ru-RU" sz="16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по обеспечению населения </a:t>
            </a:r>
            <a:r>
              <a:rPr lang="ru-RU" alt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экологически </a:t>
            </a:r>
            <a:r>
              <a:rPr lang="ru-RU" altLang="ru-RU" sz="16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чистой питьевой </a:t>
            </a:r>
            <a:r>
              <a:rPr lang="ru-RU" alt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водой</a:t>
            </a:r>
            <a:r>
              <a:rPr lang="ru-RU" sz="1600" b="1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endParaRPr lang="ru-RU" sz="1600" b="1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(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2023 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1,3 млн. руб.,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2024 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2,9 млн. руб.,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2025 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0,0 млн. руб.)</a:t>
            </a: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dirty="0" smtClean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marL="285750" indent="-285750" algn="ctr" eaLnBrk="1" hangingPunct="1">
              <a:spcBef>
                <a:spcPct val="0"/>
              </a:spcBef>
              <a:buFontTx/>
              <a:buChar char="-"/>
            </a:pPr>
            <a:r>
              <a:rPr lang="ru-RU" alt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на  мероприятия</a:t>
            </a:r>
            <a:r>
              <a:rPr lang="ru-RU" altLang="ru-RU" sz="16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, направленные на </a:t>
            </a:r>
            <a:r>
              <a:rPr lang="ru-RU" alt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развитие социальной </a:t>
            </a:r>
            <a:r>
              <a:rPr lang="ru-RU" altLang="ru-RU" sz="16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и инженерной инфраструктуры </a:t>
            </a:r>
            <a:endParaRPr lang="ru-RU" altLang="ru-RU" sz="1600" b="1" dirty="0" smtClean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None/>
            </a:pP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(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2023 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3,1 млн. руб.,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2024 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4,0 млн. руб.,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2025 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–расходы не планируются)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dirty="0" smtClean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и другие расходы.</a:t>
            </a:r>
            <a:endParaRPr lang="ru-RU" altLang="ru-RU" sz="1600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47117" name="AutoShape 11"/>
          <p:cNvSpPr>
            <a:spLocks noChangeArrowheads="1"/>
          </p:cNvSpPr>
          <p:nvPr/>
        </p:nvSpPr>
        <p:spPr bwMode="auto">
          <a:xfrm>
            <a:off x="3690937" y="2552700"/>
            <a:ext cx="19812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8,9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47118" name="AutoShape 11"/>
          <p:cNvSpPr>
            <a:spLocks noChangeArrowheads="1"/>
          </p:cNvSpPr>
          <p:nvPr/>
        </p:nvSpPr>
        <p:spPr bwMode="auto">
          <a:xfrm>
            <a:off x="6324600" y="2514600"/>
            <a:ext cx="19812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1,0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47119" name="AutoShape 29"/>
          <p:cNvSpPr>
            <a:spLocks noChangeArrowheads="1"/>
          </p:cNvSpPr>
          <p:nvPr/>
        </p:nvSpPr>
        <p:spPr bwMode="auto">
          <a:xfrm>
            <a:off x="4343400" y="2105025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700"/>
          </a:p>
        </p:txBody>
      </p:sp>
      <p:sp>
        <p:nvSpPr>
          <p:cNvPr id="47120" name="AutoShape 29"/>
          <p:cNvSpPr>
            <a:spLocks noChangeArrowheads="1"/>
          </p:cNvSpPr>
          <p:nvPr/>
        </p:nvSpPr>
        <p:spPr bwMode="auto">
          <a:xfrm>
            <a:off x="7086600" y="2057400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70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853518" y="6449546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53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126540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1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32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48133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48134" name="AutoShape 11"/>
          <p:cNvSpPr>
            <a:spLocks noChangeArrowheads="1"/>
          </p:cNvSpPr>
          <p:nvPr/>
        </p:nvSpPr>
        <p:spPr bwMode="auto">
          <a:xfrm>
            <a:off x="381000" y="457200"/>
            <a:ext cx="8534400" cy="7620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Расходы по разделу «Охрана окружающей среды»</a:t>
            </a:r>
          </a:p>
        </p:txBody>
      </p:sp>
      <p:sp>
        <p:nvSpPr>
          <p:cNvPr id="53255" name="AutoShape 11"/>
          <p:cNvSpPr>
            <a:spLocks noChangeArrowheads="1"/>
          </p:cNvSpPr>
          <p:nvPr/>
        </p:nvSpPr>
        <p:spPr bwMode="auto">
          <a:xfrm>
            <a:off x="413535" y="1390998"/>
            <a:ext cx="2024865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en-US" sz="2500" b="1" dirty="0" smtClean="0">
                <a:solidFill>
                  <a:schemeClr val="tx2"/>
                </a:solidFill>
                <a:latin typeface="Times New Roman" pitchFamily="18" charset="0"/>
              </a:rPr>
              <a:t>3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48136" name="AutoShape 11"/>
          <p:cNvSpPr>
            <a:spLocks noChangeArrowheads="1"/>
          </p:cNvSpPr>
          <p:nvPr/>
        </p:nvSpPr>
        <p:spPr bwMode="auto">
          <a:xfrm>
            <a:off x="4038600" y="2681287"/>
            <a:ext cx="19812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15,1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48137" name="AutoShape 29"/>
          <p:cNvSpPr>
            <a:spLocks noChangeArrowheads="1"/>
          </p:cNvSpPr>
          <p:nvPr/>
        </p:nvSpPr>
        <p:spPr bwMode="auto">
          <a:xfrm>
            <a:off x="4354958" y="1911421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700"/>
          </a:p>
        </p:txBody>
      </p:sp>
      <p:sp>
        <p:nvSpPr>
          <p:cNvPr id="48138" name="AutoShape 11"/>
          <p:cNvSpPr>
            <a:spLocks noChangeArrowheads="1"/>
          </p:cNvSpPr>
          <p:nvPr/>
        </p:nvSpPr>
        <p:spPr bwMode="auto">
          <a:xfrm>
            <a:off x="381000" y="3733800"/>
            <a:ext cx="8458200" cy="2362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 u="sng" dirty="0">
                <a:solidFill>
                  <a:schemeClr val="tx2"/>
                </a:solidFill>
                <a:latin typeface="Times New Roman" panose="02020603050405020304" pitchFamily="18" charset="0"/>
              </a:rPr>
              <a:t>В раздел </a:t>
            </a:r>
            <a:r>
              <a:rPr lang="ru-RU" altLang="ru-RU" sz="1600" b="1" u="sng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включаются расходы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b="1" u="sng" dirty="0" smtClean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на </a:t>
            </a:r>
            <a:r>
              <a:rPr lang="ru-RU" altLang="ru-RU" sz="1600" dirty="0">
                <a:solidFill>
                  <a:schemeClr val="tx2"/>
                </a:solidFill>
                <a:latin typeface="Times New Roman" panose="02020603050405020304" pitchFamily="18" charset="0"/>
              </a:rPr>
              <a:t>ликвидацию отходов, </a:t>
            </a: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скапливающихся </a:t>
            </a:r>
            <a:r>
              <a:rPr lang="ru-RU" altLang="ru-RU" sz="1600" dirty="0">
                <a:solidFill>
                  <a:schemeClr val="tx2"/>
                </a:solidFill>
                <a:latin typeface="Times New Roman" panose="02020603050405020304" pitchFamily="18" charset="0"/>
              </a:rPr>
              <a:t>на несанкционированных свалках на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>
                <a:solidFill>
                  <a:schemeClr val="tx2"/>
                </a:solidFill>
                <a:latin typeface="Times New Roman" panose="02020603050405020304" pitchFamily="18" charset="0"/>
              </a:rPr>
              <a:t>территории Курского района Курской </a:t>
            </a: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области</a:t>
            </a:r>
            <a:r>
              <a:rPr lang="ru-RU" altLang="ru-RU" sz="1600" dirty="0">
                <a:solidFill>
                  <a:schemeClr val="tx2"/>
                </a:solidFill>
                <a:latin typeface="Times New Roman" pitchFamily="18" charset="0"/>
              </a:rPr>
              <a:t>.</a:t>
            </a:r>
            <a:endParaRPr lang="ru-RU" sz="16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54</a:t>
            </a:fld>
            <a:endParaRPr lang="ru-RU" altLang="ru-RU"/>
          </a:p>
        </p:txBody>
      </p:sp>
      <p:sp>
        <p:nvSpPr>
          <p:cNvPr id="11" name="AutoShape 11"/>
          <p:cNvSpPr>
            <a:spLocks noChangeArrowheads="1"/>
          </p:cNvSpPr>
          <p:nvPr/>
        </p:nvSpPr>
        <p:spPr bwMode="auto">
          <a:xfrm>
            <a:off x="3581400" y="1410359"/>
            <a:ext cx="21336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4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12" name="AutoShape 11"/>
          <p:cNvSpPr>
            <a:spLocks noChangeArrowheads="1"/>
          </p:cNvSpPr>
          <p:nvPr/>
        </p:nvSpPr>
        <p:spPr bwMode="auto">
          <a:xfrm>
            <a:off x="6858000" y="1429757"/>
            <a:ext cx="19812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5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13" name="AutoShape 29"/>
          <p:cNvSpPr>
            <a:spLocks noChangeArrowheads="1"/>
          </p:cNvSpPr>
          <p:nvPr/>
        </p:nvSpPr>
        <p:spPr bwMode="auto">
          <a:xfrm>
            <a:off x="1089917" y="1905000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700"/>
          </a:p>
        </p:txBody>
      </p:sp>
      <p:sp>
        <p:nvSpPr>
          <p:cNvPr id="14" name="AutoShape 29"/>
          <p:cNvSpPr>
            <a:spLocks noChangeArrowheads="1"/>
          </p:cNvSpPr>
          <p:nvPr/>
        </p:nvSpPr>
        <p:spPr bwMode="auto">
          <a:xfrm>
            <a:off x="7611438" y="1932200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700"/>
          </a:p>
        </p:txBody>
      </p:sp>
      <p:sp>
        <p:nvSpPr>
          <p:cNvPr id="15" name="AutoShape 11"/>
          <p:cNvSpPr>
            <a:spLocks noChangeArrowheads="1"/>
          </p:cNvSpPr>
          <p:nvPr/>
        </p:nvSpPr>
        <p:spPr bwMode="auto">
          <a:xfrm>
            <a:off x="556517" y="2647602"/>
            <a:ext cx="19812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15,1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16" name="AutoShape 11"/>
          <p:cNvSpPr>
            <a:spLocks noChangeArrowheads="1"/>
          </p:cNvSpPr>
          <p:nvPr/>
        </p:nvSpPr>
        <p:spPr bwMode="auto">
          <a:xfrm>
            <a:off x="6721867" y="2688993"/>
            <a:ext cx="19812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15,1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96032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5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0877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56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49157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49158" name="AutoShape 11"/>
          <p:cNvSpPr>
            <a:spLocks noChangeArrowheads="1"/>
          </p:cNvSpPr>
          <p:nvPr/>
        </p:nvSpPr>
        <p:spPr bwMode="auto">
          <a:xfrm>
            <a:off x="275341" y="94785"/>
            <a:ext cx="8534400" cy="502004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Расходы по разделу «Образование»</a:t>
            </a:r>
          </a:p>
        </p:txBody>
      </p:sp>
      <p:sp>
        <p:nvSpPr>
          <p:cNvPr id="54279" name="AutoShape 11"/>
          <p:cNvSpPr>
            <a:spLocks noChangeArrowheads="1"/>
          </p:cNvSpPr>
          <p:nvPr/>
        </p:nvSpPr>
        <p:spPr bwMode="auto">
          <a:xfrm>
            <a:off x="311092" y="696625"/>
            <a:ext cx="2971800" cy="351985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en-US" sz="2500" b="1" dirty="0" smtClean="0">
                <a:solidFill>
                  <a:schemeClr val="tx2"/>
                </a:solidFill>
                <a:latin typeface="Times New Roman" pitchFamily="18" charset="0"/>
              </a:rPr>
              <a:t>3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54280" name="AutoShape 11"/>
          <p:cNvSpPr>
            <a:spLocks noChangeArrowheads="1"/>
          </p:cNvSpPr>
          <p:nvPr/>
        </p:nvSpPr>
        <p:spPr bwMode="auto">
          <a:xfrm>
            <a:off x="3548802" y="708535"/>
            <a:ext cx="1981200" cy="363644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en-US" sz="2500" b="1" dirty="0">
                <a:solidFill>
                  <a:schemeClr val="tx2"/>
                </a:solidFill>
                <a:latin typeface="Times New Roman" pitchFamily="18" charset="0"/>
              </a:rPr>
              <a:t>4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54281" name="AutoShape 11"/>
          <p:cNvSpPr>
            <a:spLocks noChangeArrowheads="1"/>
          </p:cNvSpPr>
          <p:nvPr/>
        </p:nvSpPr>
        <p:spPr bwMode="auto">
          <a:xfrm>
            <a:off x="5767009" y="715141"/>
            <a:ext cx="2971800" cy="357038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20</a:t>
            </a:r>
            <a:r>
              <a:rPr lang="en-US" sz="2500" b="1" dirty="0" smtClean="0">
                <a:solidFill>
                  <a:schemeClr val="tx2"/>
                </a:solidFill>
                <a:latin typeface="Times New Roman" pitchFamily="18" charset="0"/>
              </a:rPr>
              <a:t>25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49162" name="AutoShape 11"/>
          <p:cNvSpPr>
            <a:spLocks noChangeArrowheads="1"/>
          </p:cNvSpPr>
          <p:nvPr/>
        </p:nvSpPr>
        <p:spPr bwMode="auto">
          <a:xfrm>
            <a:off x="685800" y="1333499"/>
            <a:ext cx="1981200" cy="378088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762,6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49163" name="AutoShape 29"/>
          <p:cNvSpPr>
            <a:spLocks noChangeArrowheads="1"/>
          </p:cNvSpPr>
          <p:nvPr/>
        </p:nvSpPr>
        <p:spPr bwMode="auto">
          <a:xfrm>
            <a:off x="1431214" y="1033446"/>
            <a:ext cx="457200" cy="257077"/>
          </a:xfrm>
          <a:prstGeom prst="downArrow">
            <a:avLst>
              <a:gd name="adj1" fmla="val 50000"/>
              <a:gd name="adj2" fmla="val 25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700"/>
          </a:p>
        </p:txBody>
      </p:sp>
      <p:sp>
        <p:nvSpPr>
          <p:cNvPr id="49164" name="AutoShape 11"/>
          <p:cNvSpPr>
            <a:spLocks noChangeArrowheads="1"/>
          </p:cNvSpPr>
          <p:nvPr/>
        </p:nvSpPr>
        <p:spPr bwMode="auto">
          <a:xfrm>
            <a:off x="152400" y="1802625"/>
            <a:ext cx="8915400" cy="5014498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900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b="1" u="sng" dirty="0">
                <a:solidFill>
                  <a:schemeClr val="tx2"/>
                </a:solidFill>
                <a:latin typeface="Times New Roman" panose="02020603050405020304" pitchFamily="18" charset="0"/>
              </a:rPr>
              <a:t>В раздел включаются </a:t>
            </a:r>
            <a:r>
              <a:rPr lang="ru-RU" altLang="ru-RU" sz="1400" b="1" u="sng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расходы: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- </a:t>
            </a:r>
            <a:r>
              <a:rPr lang="ru-RU" alt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на </a:t>
            </a:r>
            <a:r>
              <a:rPr lang="ru-RU" altLang="ru-RU" sz="14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оплату труда работников </a:t>
            </a:r>
            <a:r>
              <a:rPr lang="ru-RU" alt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дошкольного </a:t>
            </a:r>
            <a:r>
              <a:rPr lang="ru-RU" altLang="ru-RU" sz="14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и общего </a:t>
            </a:r>
            <a:r>
              <a:rPr lang="ru-RU" alt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образования</a:t>
            </a:r>
            <a:r>
              <a:rPr lang="ru-RU" sz="1400" b="1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endParaRPr lang="ru-RU" sz="1400" b="1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(</a:t>
            </a: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2023 год 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– 530,8 млн. руб., </a:t>
            </a: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2024 год 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– 570,7 млн. руб., </a:t>
            </a: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2025 год 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– 570,7 млн. руб.)</a:t>
            </a:r>
            <a:r>
              <a:rPr lang="ru-RU" altLang="ru-RU" sz="14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- </a:t>
            </a:r>
            <a:r>
              <a:rPr lang="ru-RU" alt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расходы </a:t>
            </a:r>
            <a:r>
              <a:rPr lang="ru-RU" altLang="ru-RU" sz="14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на приобретение учебных пособий, </a:t>
            </a:r>
            <a:r>
              <a:rPr lang="ru-RU" alt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средств обучения</a:t>
            </a:r>
            <a:r>
              <a:rPr lang="ru-RU" sz="1400" b="1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endParaRPr lang="ru-RU" sz="1400" b="1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(</a:t>
            </a: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2023 год 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– 9,3 млн. руб., </a:t>
            </a: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2024 год - 9,3 млн. руб., 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2025 </a:t>
            </a: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год - 9,3 млн. руб., </a:t>
            </a:r>
            <a:r>
              <a:rPr lang="ru-RU" altLang="ru-RU" sz="14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- </a:t>
            </a:r>
            <a:r>
              <a:rPr lang="ru-RU" alt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обеспечение </a:t>
            </a:r>
            <a:r>
              <a:rPr lang="ru-RU" altLang="ru-RU" sz="14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социальной поддержки работникам </a:t>
            </a:r>
            <a:r>
              <a:rPr lang="ru-RU" alt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муниципальных </a:t>
            </a:r>
            <a:r>
              <a:rPr lang="ru-RU" altLang="ru-RU" sz="14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образовательных </a:t>
            </a:r>
            <a:r>
              <a:rPr lang="ru-RU" alt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учреждений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(2023 год 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– 35,9 млн. руб., </a:t>
            </a: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2024 год 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– 35,9 млн. руб., </a:t>
            </a: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2025 год 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– 35,9 млн. руб.) </a:t>
            </a:r>
          </a:p>
          <a:p>
            <a:pPr marL="285750" indent="-285750" algn="ctr" eaLnBrk="1" hangingPunct="1">
              <a:spcBef>
                <a:spcPct val="0"/>
              </a:spcBef>
              <a:buFontTx/>
              <a:buChar char="-"/>
            </a:pPr>
            <a:r>
              <a:rPr lang="ru-RU" alt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на </a:t>
            </a:r>
            <a:r>
              <a:rPr lang="ru-RU" altLang="ru-RU" sz="14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организацию питания </a:t>
            </a:r>
            <a:r>
              <a:rPr lang="ru-RU" alt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обучающихся </a:t>
            </a:r>
          </a:p>
          <a:p>
            <a:pPr algn="ctr" eaLnBrk="1" hangingPunct="1">
              <a:spcBef>
                <a:spcPct val="0"/>
              </a:spcBef>
              <a:buNone/>
            </a:pP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(</a:t>
            </a: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2023 год 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– 28,4 млн. руб., </a:t>
            </a: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2024 год 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– 28,2 млн. руб., </a:t>
            </a: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2025 год 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– 27,3 млн. руб.), </a:t>
            </a:r>
          </a:p>
          <a:p>
            <a:pPr marL="285750" indent="-285750" algn="ctr" eaLnBrk="1" hangingPunct="1">
              <a:spcBef>
                <a:spcPct val="0"/>
              </a:spcBef>
              <a:buFontTx/>
              <a:buChar char="-"/>
            </a:pPr>
            <a:r>
              <a:rPr lang="ru-RU" alt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приобретение </a:t>
            </a:r>
            <a:r>
              <a:rPr lang="ru-RU" altLang="ru-RU" sz="14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горюче-смазочных </a:t>
            </a:r>
            <a:r>
              <a:rPr lang="ru-RU" alt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материалов </a:t>
            </a:r>
            <a:r>
              <a:rPr lang="ru-RU" altLang="ru-RU" sz="14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для обеспечения подвоза </a:t>
            </a:r>
            <a:r>
              <a:rPr lang="ru-RU" alt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обучающихся</a:t>
            </a:r>
          </a:p>
          <a:p>
            <a:pPr algn="ctr" eaLnBrk="1" hangingPunct="1">
              <a:spcBef>
                <a:spcPct val="0"/>
              </a:spcBef>
              <a:buNone/>
            </a:pPr>
            <a:r>
              <a:rPr lang="ru-RU" altLang="ru-RU" sz="14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(2023 год 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– 5,2 млн. руб., </a:t>
            </a: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2024 год - 5,2 млн. руб., 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2025 </a:t>
            </a: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год - 5,2 млн. руб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.) </a:t>
            </a:r>
          </a:p>
          <a:p>
            <a:pPr marL="285750" indent="-285750" algn="ctr" eaLnBrk="1" hangingPunct="1">
              <a:spcBef>
                <a:spcPct val="0"/>
              </a:spcBef>
              <a:buFontTx/>
              <a:buChar char="-"/>
            </a:pPr>
            <a:r>
              <a:rPr lang="ru-RU" alt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мероприятия в </a:t>
            </a:r>
            <a:r>
              <a:rPr lang="ru-RU" altLang="ru-RU" sz="14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области </a:t>
            </a:r>
            <a:r>
              <a:rPr lang="ru-RU" alt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энергосбережения</a:t>
            </a:r>
            <a:r>
              <a:rPr lang="ru-RU" sz="1400" b="1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endParaRPr lang="ru-RU" sz="1400" b="1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None/>
            </a:pP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(</a:t>
            </a: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2023 год 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– 0,18 </a:t>
            </a: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млн. руб., 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в 2024 - 2025 </a:t>
            </a:r>
            <a:r>
              <a:rPr lang="ru-RU" sz="1400" dirty="0" err="1" smtClean="0">
                <a:solidFill>
                  <a:schemeClr val="tx2"/>
                </a:solidFill>
                <a:latin typeface="Times New Roman" pitchFamily="18" charset="0"/>
              </a:rPr>
              <a:t>г.г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. - финансирование не планируется</a:t>
            </a:r>
            <a:r>
              <a:rPr lang="ru-RU" sz="1400" dirty="0">
                <a:solidFill>
                  <a:schemeClr val="tx2"/>
                </a:solidFill>
                <a:latin typeface="Times New Roman" panose="02020603050405020304" pitchFamily="18" charset="0"/>
              </a:rPr>
              <a:t>;</a:t>
            </a:r>
            <a:endParaRPr lang="ru-RU" altLang="ru-RU" sz="1400" dirty="0" smtClean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- </a:t>
            </a:r>
            <a:r>
              <a:rPr lang="ru-RU" alt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профилактику наркомании</a:t>
            </a:r>
            <a:r>
              <a:rPr lang="ru-RU" sz="1400" b="1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(2023 год 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– 0,02 млн. руб., </a:t>
            </a: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2024 год 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– 0,02 млн. руб., </a:t>
            </a: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2025 год 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– 0,02 млн. руб.)</a:t>
            </a:r>
            <a:r>
              <a:rPr lang="ru-RU" altLang="ru-RU" sz="14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,</a:t>
            </a:r>
            <a:endParaRPr lang="ru-RU" altLang="ru-RU" sz="1400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marL="285750" indent="-285750" algn="ctr" eaLnBrk="1" hangingPunct="1">
              <a:spcBef>
                <a:spcPct val="0"/>
              </a:spcBef>
              <a:buFontTx/>
              <a:buChar char="-"/>
            </a:pPr>
            <a:r>
              <a:rPr lang="ru-RU" alt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мероприятия</a:t>
            </a:r>
            <a:r>
              <a:rPr lang="ru-RU" altLang="ru-RU" sz="14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, направленные на </a:t>
            </a:r>
            <a:r>
              <a:rPr lang="ru-RU" alt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обеспечение правопорядка</a:t>
            </a:r>
            <a:r>
              <a:rPr lang="ru-RU" sz="1400" b="1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endParaRPr lang="ru-RU" sz="1400" b="1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None/>
            </a:pP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(</a:t>
            </a: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2023 год 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– 0,16 млн. руб., </a:t>
            </a: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2024 год 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– 0,14 млн. руб., </a:t>
            </a: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2025 год 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– 0,14 млн. руб.)</a:t>
            </a:r>
            <a:r>
              <a:rPr lang="ru-RU" altLang="ru-RU" sz="14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,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- </a:t>
            </a:r>
            <a:r>
              <a:rPr lang="ru-RU" alt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на </a:t>
            </a:r>
            <a:r>
              <a:rPr lang="ru-RU" altLang="ru-RU" sz="14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мероприятия в сфере </a:t>
            </a:r>
            <a:r>
              <a:rPr lang="ru-RU" alt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дополнительного </a:t>
            </a:r>
            <a:r>
              <a:rPr lang="ru-RU" altLang="ru-RU" sz="14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образования </a:t>
            </a:r>
            <a:r>
              <a:rPr lang="ru-RU" alt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детей</a:t>
            </a:r>
            <a:r>
              <a:rPr lang="ru-RU" sz="1400" b="1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endParaRPr lang="ru-RU" sz="1400" b="1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(</a:t>
            </a: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2023 год 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– 30,5 млн. руб., </a:t>
            </a: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2024 год 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– 30,5 млн. руб., </a:t>
            </a: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2025 год 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– 30,5 млн. руб.)</a:t>
            </a:r>
            <a:r>
              <a:rPr lang="ru-RU" altLang="ru-RU" sz="14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- </a:t>
            </a:r>
            <a:r>
              <a:rPr lang="ru-RU" alt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мероприятия </a:t>
            </a:r>
            <a:r>
              <a:rPr lang="ru-RU" altLang="ru-RU" sz="14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в сфере </a:t>
            </a:r>
            <a:r>
              <a:rPr lang="ru-RU" alt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молодежной политики </a:t>
            </a:r>
            <a:r>
              <a:rPr lang="ru-RU" altLang="ru-RU" sz="14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и организацию отдыха детей в каникулярное </a:t>
            </a:r>
            <a:r>
              <a:rPr lang="ru-RU" alt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время</a:t>
            </a:r>
            <a:r>
              <a:rPr lang="ru-RU" sz="1400" b="1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endParaRPr lang="ru-RU" sz="1400" b="1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(</a:t>
            </a: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2023 год 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– 11,9 млн. руб., </a:t>
            </a: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2024 год 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– 0,5 млн. руб., </a:t>
            </a: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2025 год 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– 0,5 млн. руб.)</a:t>
            </a:r>
            <a:r>
              <a:rPr lang="ru-RU" altLang="ru-RU" sz="14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, </a:t>
            </a:r>
            <a:endParaRPr lang="ru-RU" altLang="ru-RU" sz="1400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marL="285750" indent="-285750" algn="ctr" eaLnBrk="1" hangingPunct="1">
              <a:spcBef>
                <a:spcPct val="0"/>
              </a:spcBef>
              <a:buFontTx/>
              <a:buChar char="-"/>
            </a:pPr>
            <a:r>
              <a:rPr lang="ru-RU" altLang="ru-RU" sz="14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о</a:t>
            </a:r>
            <a:r>
              <a:rPr lang="ru-RU" alt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беспечение функционирования модели персонифицированного финансирования дополнительного </a:t>
            </a:r>
          </a:p>
          <a:p>
            <a:pPr algn="ctr" eaLnBrk="1" hangingPunct="1">
              <a:spcBef>
                <a:spcPct val="0"/>
              </a:spcBef>
              <a:buNone/>
            </a:pPr>
            <a:r>
              <a:rPr lang="ru-RU" sz="14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о</a:t>
            </a:r>
            <a:r>
              <a:rPr 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бразования детей 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(2023 </a:t>
            </a:r>
            <a:r>
              <a:rPr lang="ru-RU" sz="1400" dirty="0">
                <a:solidFill>
                  <a:schemeClr val="tx2"/>
                </a:solidFill>
                <a:latin typeface="Times New Roman" pitchFamily="18" charset="0"/>
              </a:rPr>
              <a:t>год 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– 6,4 млн. руб., в 2024 - 2025 </a:t>
            </a:r>
            <a:r>
              <a:rPr lang="ru-RU" sz="1400" dirty="0" err="1" smtClean="0">
                <a:solidFill>
                  <a:schemeClr val="tx2"/>
                </a:solidFill>
                <a:latin typeface="Times New Roman" pitchFamily="18" charset="0"/>
              </a:rPr>
              <a:t>г.г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. финансирование не планируется)</a:t>
            </a:r>
            <a:endParaRPr lang="ru-RU" sz="1400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None/>
            </a:pPr>
            <a:r>
              <a:rPr lang="ru-RU" altLang="ru-RU" sz="1400" dirty="0">
                <a:solidFill>
                  <a:schemeClr val="tx2"/>
                </a:solidFill>
                <a:latin typeface="Times New Roman" panose="02020603050405020304" pitchFamily="18" charset="0"/>
              </a:rPr>
              <a:t>и</a:t>
            </a:r>
            <a:r>
              <a:rPr lang="ru-RU" altLang="ru-RU" sz="14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другие расходы.</a:t>
            </a:r>
            <a:endParaRPr lang="ru-RU" altLang="ru-RU" sz="1400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500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49165" name="AutoShape 11"/>
          <p:cNvSpPr>
            <a:spLocks noChangeArrowheads="1"/>
          </p:cNvSpPr>
          <p:nvPr/>
        </p:nvSpPr>
        <p:spPr bwMode="auto">
          <a:xfrm>
            <a:off x="3581400" y="1368602"/>
            <a:ext cx="1981200" cy="378088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790,4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49166" name="AutoShape 11"/>
          <p:cNvSpPr>
            <a:spLocks noChangeArrowheads="1"/>
          </p:cNvSpPr>
          <p:nvPr/>
        </p:nvSpPr>
        <p:spPr bwMode="auto">
          <a:xfrm>
            <a:off x="6324600" y="1331780"/>
            <a:ext cx="1981200" cy="348197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785,2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49167" name="AutoShape 29"/>
          <p:cNvSpPr>
            <a:spLocks noChangeArrowheads="1"/>
          </p:cNvSpPr>
          <p:nvPr/>
        </p:nvSpPr>
        <p:spPr bwMode="auto">
          <a:xfrm>
            <a:off x="4318685" y="1080323"/>
            <a:ext cx="457200" cy="270480"/>
          </a:xfrm>
          <a:prstGeom prst="downArrow">
            <a:avLst>
              <a:gd name="adj1" fmla="val 50000"/>
              <a:gd name="adj2" fmla="val 25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700"/>
          </a:p>
        </p:txBody>
      </p:sp>
      <p:sp>
        <p:nvSpPr>
          <p:cNvPr id="49168" name="AutoShape 29"/>
          <p:cNvSpPr>
            <a:spLocks noChangeArrowheads="1"/>
          </p:cNvSpPr>
          <p:nvPr/>
        </p:nvSpPr>
        <p:spPr bwMode="auto">
          <a:xfrm>
            <a:off x="7015902" y="1048610"/>
            <a:ext cx="457200" cy="257078"/>
          </a:xfrm>
          <a:prstGeom prst="downArrow">
            <a:avLst>
              <a:gd name="adj1" fmla="val 50000"/>
              <a:gd name="adj2" fmla="val 25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70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934200" y="6619498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55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508564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9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80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50181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0182" name="AutoShape 11"/>
          <p:cNvSpPr>
            <a:spLocks noChangeArrowheads="1"/>
          </p:cNvSpPr>
          <p:nvPr/>
        </p:nvSpPr>
        <p:spPr bwMode="auto">
          <a:xfrm>
            <a:off x="381000" y="381000"/>
            <a:ext cx="8534400" cy="6858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Расходы по разделу «Культура, кинематография»</a:t>
            </a:r>
          </a:p>
        </p:txBody>
      </p:sp>
      <p:sp>
        <p:nvSpPr>
          <p:cNvPr id="55303" name="AutoShape 11"/>
          <p:cNvSpPr>
            <a:spLocks noChangeArrowheads="1"/>
          </p:cNvSpPr>
          <p:nvPr/>
        </p:nvSpPr>
        <p:spPr bwMode="auto">
          <a:xfrm>
            <a:off x="304800" y="1219200"/>
            <a:ext cx="29718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en-US" sz="2500" b="1" dirty="0" smtClean="0">
                <a:solidFill>
                  <a:schemeClr val="tx2"/>
                </a:solidFill>
                <a:latin typeface="Times New Roman" pitchFamily="18" charset="0"/>
              </a:rPr>
              <a:t>3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55304" name="AutoShape 11"/>
          <p:cNvSpPr>
            <a:spLocks noChangeArrowheads="1"/>
          </p:cNvSpPr>
          <p:nvPr/>
        </p:nvSpPr>
        <p:spPr bwMode="auto">
          <a:xfrm>
            <a:off x="3276600" y="1828800"/>
            <a:ext cx="25908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en-US" sz="2500" b="1" dirty="0" smtClean="0">
                <a:solidFill>
                  <a:schemeClr val="tx2"/>
                </a:solidFill>
                <a:latin typeface="Times New Roman" pitchFamily="18" charset="0"/>
              </a:rPr>
              <a:t>4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55305" name="AutoShape 11"/>
          <p:cNvSpPr>
            <a:spLocks noChangeArrowheads="1"/>
          </p:cNvSpPr>
          <p:nvPr/>
        </p:nvSpPr>
        <p:spPr bwMode="auto">
          <a:xfrm>
            <a:off x="5943600" y="1295400"/>
            <a:ext cx="29718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20</a:t>
            </a:r>
            <a:r>
              <a:rPr lang="en-US" sz="2500" b="1" dirty="0" smtClean="0">
                <a:solidFill>
                  <a:schemeClr val="tx2"/>
                </a:solidFill>
                <a:latin typeface="Times New Roman" pitchFamily="18" charset="0"/>
              </a:rPr>
              <a:t>25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50186" name="AutoShape 11"/>
          <p:cNvSpPr>
            <a:spLocks noChangeArrowheads="1"/>
          </p:cNvSpPr>
          <p:nvPr/>
        </p:nvSpPr>
        <p:spPr bwMode="auto">
          <a:xfrm>
            <a:off x="609600" y="2209800"/>
            <a:ext cx="19812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50,3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55307" name="AutoShape 29"/>
          <p:cNvSpPr>
            <a:spLocks noChangeArrowheads="1"/>
          </p:cNvSpPr>
          <p:nvPr/>
        </p:nvSpPr>
        <p:spPr bwMode="auto">
          <a:xfrm>
            <a:off x="1371600" y="1752600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50188" name="AutoShape 11"/>
          <p:cNvSpPr>
            <a:spLocks noChangeArrowheads="1"/>
          </p:cNvSpPr>
          <p:nvPr/>
        </p:nvSpPr>
        <p:spPr bwMode="auto">
          <a:xfrm>
            <a:off x="381000" y="3352800"/>
            <a:ext cx="8458200" cy="3363912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b="1" dirty="0" smtClean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В </a:t>
            </a:r>
            <a:r>
              <a:rPr lang="ru-RU" altLang="ru-RU" sz="16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раздел включаются </a:t>
            </a:r>
            <a:r>
              <a:rPr lang="ru-RU" alt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расходы:</a:t>
            </a:r>
            <a:endParaRPr lang="ru-RU" altLang="ru-RU" sz="1600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dirty="0" smtClean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- мероприятия </a:t>
            </a:r>
            <a:r>
              <a:rPr lang="ru-RU" altLang="ru-RU" sz="1600" dirty="0">
                <a:solidFill>
                  <a:schemeClr val="tx2"/>
                </a:solidFill>
                <a:latin typeface="Times New Roman" panose="02020603050405020304" pitchFamily="18" charset="0"/>
              </a:rPr>
              <a:t>в области </a:t>
            </a: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энергосбережения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endParaRPr lang="ru-RU" sz="16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(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2023 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0,02 млн. руб., на 2024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и 2025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финансирование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в настоящее время не планируется)</a:t>
            </a: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,</a:t>
            </a:r>
            <a:endParaRPr lang="ru-RU" altLang="ru-RU" sz="1600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dirty="0" smtClean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- на </a:t>
            </a:r>
            <a:r>
              <a:rPr lang="ru-RU" altLang="ru-RU" sz="1600" dirty="0">
                <a:solidFill>
                  <a:schemeClr val="tx2"/>
                </a:solidFill>
                <a:latin typeface="Times New Roman" panose="02020603050405020304" pitchFamily="18" charset="0"/>
              </a:rPr>
              <a:t>оплату труда работников учреждений </a:t>
            </a: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культуры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endParaRPr lang="ru-RU" sz="16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(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2023 год -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39,7 млн. руб., 2024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54,7 млн. руб., 2025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54,7 млн. руб.)</a:t>
            </a: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, </a:t>
            </a:r>
            <a:endParaRPr lang="ru-RU" altLang="ru-RU" sz="1600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dirty="0" smtClean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- расходы </a:t>
            </a:r>
            <a:r>
              <a:rPr lang="ru-RU" altLang="ru-RU" sz="1600" dirty="0">
                <a:solidFill>
                  <a:schemeClr val="tx2"/>
                </a:solidFill>
                <a:latin typeface="Times New Roman" panose="02020603050405020304" pitchFamily="18" charset="0"/>
              </a:rPr>
              <a:t>на проведение конкурсов и </a:t>
            </a: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выездных мероприятий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endParaRPr lang="ru-RU" sz="16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(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2023 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0,4 млн. руб.,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2024 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0,4 млн. руб.,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2025 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0,4 млн. руб.)</a:t>
            </a:r>
            <a:endParaRPr lang="ru-RU" sz="1600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dirty="0" smtClean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и другие расходы.</a:t>
            </a:r>
            <a:endParaRPr lang="ru-RU" altLang="ru-RU" sz="1600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0189" name="AutoShape 11"/>
          <p:cNvSpPr>
            <a:spLocks noChangeArrowheads="1"/>
          </p:cNvSpPr>
          <p:nvPr/>
        </p:nvSpPr>
        <p:spPr bwMode="auto">
          <a:xfrm>
            <a:off x="3505200" y="2819400"/>
            <a:ext cx="19812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67,4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50190" name="AutoShape 11"/>
          <p:cNvSpPr>
            <a:spLocks noChangeArrowheads="1"/>
          </p:cNvSpPr>
          <p:nvPr/>
        </p:nvSpPr>
        <p:spPr bwMode="auto">
          <a:xfrm>
            <a:off x="6400800" y="2286000"/>
            <a:ext cx="19812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67,4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55311" name="AutoShape 29"/>
          <p:cNvSpPr>
            <a:spLocks noChangeArrowheads="1"/>
          </p:cNvSpPr>
          <p:nvPr/>
        </p:nvSpPr>
        <p:spPr bwMode="auto">
          <a:xfrm>
            <a:off x="4191000" y="2362200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55312" name="AutoShape 29"/>
          <p:cNvSpPr>
            <a:spLocks noChangeArrowheads="1"/>
          </p:cNvSpPr>
          <p:nvPr/>
        </p:nvSpPr>
        <p:spPr bwMode="auto">
          <a:xfrm>
            <a:off x="7086600" y="1828800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858000" y="6478587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56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926947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3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04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51205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1206" name="AutoShape 11"/>
          <p:cNvSpPr>
            <a:spLocks noChangeArrowheads="1"/>
          </p:cNvSpPr>
          <p:nvPr/>
        </p:nvSpPr>
        <p:spPr bwMode="auto">
          <a:xfrm>
            <a:off x="381000" y="381000"/>
            <a:ext cx="8534400" cy="7620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Расходы по разделу «Здравоохранение»</a:t>
            </a:r>
          </a:p>
        </p:txBody>
      </p:sp>
      <p:sp>
        <p:nvSpPr>
          <p:cNvPr id="56327" name="AutoShape 11"/>
          <p:cNvSpPr>
            <a:spLocks noChangeArrowheads="1"/>
          </p:cNvSpPr>
          <p:nvPr/>
        </p:nvSpPr>
        <p:spPr bwMode="auto">
          <a:xfrm>
            <a:off x="457200" y="1371600"/>
            <a:ext cx="29718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en-US" sz="2500" b="1" dirty="0" smtClean="0">
                <a:solidFill>
                  <a:schemeClr val="tx2"/>
                </a:solidFill>
                <a:latin typeface="Times New Roman" pitchFamily="18" charset="0"/>
              </a:rPr>
              <a:t>3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56328" name="AutoShape 11"/>
          <p:cNvSpPr>
            <a:spLocks noChangeArrowheads="1"/>
          </p:cNvSpPr>
          <p:nvPr/>
        </p:nvSpPr>
        <p:spPr bwMode="auto">
          <a:xfrm>
            <a:off x="3352800" y="1981200"/>
            <a:ext cx="25908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en-US" sz="2500" b="1" dirty="0" smtClean="0">
                <a:solidFill>
                  <a:schemeClr val="tx2"/>
                </a:solidFill>
                <a:latin typeface="Times New Roman" pitchFamily="18" charset="0"/>
              </a:rPr>
              <a:t>4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56329" name="AutoShape 11"/>
          <p:cNvSpPr>
            <a:spLocks noChangeArrowheads="1"/>
          </p:cNvSpPr>
          <p:nvPr/>
        </p:nvSpPr>
        <p:spPr bwMode="auto">
          <a:xfrm>
            <a:off x="5867400" y="1371600"/>
            <a:ext cx="29718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20</a:t>
            </a:r>
            <a:r>
              <a:rPr lang="en-US" sz="2500" b="1" dirty="0" smtClean="0">
                <a:solidFill>
                  <a:schemeClr val="tx2"/>
                </a:solidFill>
                <a:latin typeface="Times New Roman" pitchFamily="18" charset="0"/>
              </a:rPr>
              <a:t>2</a:t>
            </a:r>
            <a:r>
              <a:rPr lang="en-US" sz="2500" b="1" dirty="0">
                <a:solidFill>
                  <a:schemeClr val="tx2"/>
                </a:solidFill>
                <a:latin typeface="Times New Roman" pitchFamily="18" charset="0"/>
              </a:rPr>
              <a:t>5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51210" name="AutoShape 11"/>
          <p:cNvSpPr>
            <a:spLocks noChangeArrowheads="1"/>
          </p:cNvSpPr>
          <p:nvPr/>
        </p:nvSpPr>
        <p:spPr bwMode="auto">
          <a:xfrm>
            <a:off x="762000" y="2362200"/>
            <a:ext cx="19812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1,1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56331" name="AutoShape 29"/>
          <p:cNvSpPr>
            <a:spLocks noChangeArrowheads="1"/>
          </p:cNvSpPr>
          <p:nvPr/>
        </p:nvSpPr>
        <p:spPr bwMode="auto">
          <a:xfrm>
            <a:off x="1524000" y="1905000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51212" name="AutoShape 11"/>
          <p:cNvSpPr>
            <a:spLocks noChangeArrowheads="1"/>
          </p:cNvSpPr>
          <p:nvPr/>
        </p:nvSpPr>
        <p:spPr bwMode="auto">
          <a:xfrm>
            <a:off x="381000" y="3581400"/>
            <a:ext cx="8458200" cy="30480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u="sng" dirty="0">
                <a:solidFill>
                  <a:schemeClr val="tx2"/>
                </a:solidFill>
                <a:latin typeface="Times New Roman" panose="02020603050405020304" pitchFamily="18" charset="0"/>
              </a:rPr>
              <a:t>В раздел включаются расходы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solidFill>
                  <a:schemeClr val="tx2"/>
                </a:solidFill>
                <a:latin typeface="Times New Roman" panose="02020603050405020304" pitchFamily="18" charset="0"/>
              </a:rPr>
              <a:t>на проведение мероприятий,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solidFill>
                  <a:schemeClr val="tx2"/>
                </a:solidFill>
                <a:latin typeface="Times New Roman" panose="02020603050405020304" pitchFamily="18" charset="0"/>
              </a:rPr>
              <a:t>направленных на санитарно-эпидемиологическое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solidFill>
                  <a:schemeClr val="tx2"/>
                </a:solidFill>
                <a:latin typeface="Times New Roman" panose="02020603050405020304" pitchFamily="18" charset="0"/>
              </a:rPr>
              <a:t>благополучие населения, а именно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solidFill>
                  <a:schemeClr val="tx2"/>
                </a:solidFill>
                <a:latin typeface="Times New Roman" panose="02020603050405020304" pitchFamily="18" charset="0"/>
              </a:rPr>
              <a:t>на отлов и содержание безнадзорных </a:t>
            </a:r>
            <a:r>
              <a:rPr lang="ru-RU" altLang="ru-RU" sz="18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животных.</a:t>
            </a:r>
            <a:r>
              <a:rPr lang="ru-RU" sz="1800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300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1213" name="AutoShape 11"/>
          <p:cNvSpPr>
            <a:spLocks noChangeArrowheads="1"/>
          </p:cNvSpPr>
          <p:nvPr/>
        </p:nvSpPr>
        <p:spPr bwMode="auto">
          <a:xfrm>
            <a:off x="3581400" y="2971800"/>
            <a:ext cx="19812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1,1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51214" name="AutoShape 11"/>
          <p:cNvSpPr>
            <a:spLocks noChangeArrowheads="1"/>
          </p:cNvSpPr>
          <p:nvPr/>
        </p:nvSpPr>
        <p:spPr bwMode="auto">
          <a:xfrm>
            <a:off x="6324600" y="2362200"/>
            <a:ext cx="19812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1,1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56335" name="AutoShape 29"/>
          <p:cNvSpPr>
            <a:spLocks noChangeArrowheads="1"/>
          </p:cNvSpPr>
          <p:nvPr/>
        </p:nvSpPr>
        <p:spPr bwMode="auto">
          <a:xfrm>
            <a:off x="4343400" y="2514600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56336" name="AutoShape 29"/>
          <p:cNvSpPr>
            <a:spLocks noChangeArrowheads="1"/>
          </p:cNvSpPr>
          <p:nvPr/>
        </p:nvSpPr>
        <p:spPr bwMode="auto">
          <a:xfrm>
            <a:off x="7086600" y="1905000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781800" y="6457950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57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36228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7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228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52229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2230" name="AutoShape 11"/>
          <p:cNvSpPr>
            <a:spLocks noChangeArrowheads="1"/>
          </p:cNvSpPr>
          <p:nvPr/>
        </p:nvSpPr>
        <p:spPr bwMode="auto">
          <a:xfrm>
            <a:off x="304800" y="304800"/>
            <a:ext cx="8534400" cy="7620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Расходы по разделу «Социальная политика»</a:t>
            </a:r>
          </a:p>
        </p:txBody>
      </p:sp>
      <p:sp>
        <p:nvSpPr>
          <p:cNvPr id="57351" name="AutoShape 11"/>
          <p:cNvSpPr>
            <a:spLocks noChangeArrowheads="1"/>
          </p:cNvSpPr>
          <p:nvPr/>
        </p:nvSpPr>
        <p:spPr bwMode="auto">
          <a:xfrm>
            <a:off x="366860" y="1111184"/>
            <a:ext cx="2985940" cy="489015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en-US" sz="2500" b="1" dirty="0" smtClean="0">
                <a:solidFill>
                  <a:schemeClr val="tx2"/>
                </a:solidFill>
                <a:latin typeface="Times New Roman" pitchFamily="18" charset="0"/>
              </a:rPr>
              <a:t>3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57352" name="AutoShape 11"/>
          <p:cNvSpPr>
            <a:spLocks noChangeArrowheads="1"/>
          </p:cNvSpPr>
          <p:nvPr/>
        </p:nvSpPr>
        <p:spPr bwMode="auto">
          <a:xfrm>
            <a:off x="3505200" y="1142999"/>
            <a:ext cx="20574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en-US" sz="2500" b="1" dirty="0" smtClean="0">
                <a:solidFill>
                  <a:schemeClr val="tx2"/>
                </a:solidFill>
                <a:latin typeface="Times New Roman" pitchFamily="18" charset="0"/>
              </a:rPr>
              <a:t>4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57353" name="AutoShape 11"/>
          <p:cNvSpPr>
            <a:spLocks noChangeArrowheads="1"/>
          </p:cNvSpPr>
          <p:nvPr/>
        </p:nvSpPr>
        <p:spPr bwMode="auto">
          <a:xfrm>
            <a:off x="5829300" y="1158875"/>
            <a:ext cx="29718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20</a:t>
            </a:r>
            <a:r>
              <a:rPr lang="en-US" sz="2500" b="1" dirty="0" smtClean="0">
                <a:solidFill>
                  <a:schemeClr val="tx2"/>
                </a:solidFill>
                <a:latin typeface="Times New Roman" pitchFamily="18" charset="0"/>
              </a:rPr>
              <a:t>2</a:t>
            </a:r>
            <a:r>
              <a:rPr lang="en-US" sz="2500" b="1" dirty="0">
                <a:solidFill>
                  <a:schemeClr val="tx2"/>
                </a:solidFill>
                <a:latin typeface="Times New Roman" pitchFamily="18" charset="0"/>
              </a:rPr>
              <a:t>5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52234" name="AutoShape 11"/>
          <p:cNvSpPr>
            <a:spLocks noChangeArrowheads="1"/>
          </p:cNvSpPr>
          <p:nvPr/>
        </p:nvSpPr>
        <p:spPr bwMode="auto">
          <a:xfrm>
            <a:off x="642889" y="1960493"/>
            <a:ext cx="19812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172,4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57355" name="AutoShape 29"/>
          <p:cNvSpPr>
            <a:spLocks noChangeArrowheads="1"/>
          </p:cNvSpPr>
          <p:nvPr/>
        </p:nvSpPr>
        <p:spPr bwMode="auto">
          <a:xfrm>
            <a:off x="1452514" y="1630819"/>
            <a:ext cx="457200" cy="290852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52236" name="AutoShape 11"/>
          <p:cNvSpPr>
            <a:spLocks noChangeArrowheads="1"/>
          </p:cNvSpPr>
          <p:nvPr/>
        </p:nvSpPr>
        <p:spPr bwMode="auto">
          <a:xfrm>
            <a:off x="152400" y="2514601"/>
            <a:ext cx="8839200" cy="4202111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 u="sng" dirty="0">
                <a:solidFill>
                  <a:schemeClr val="tx2"/>
                </a:solidFill>
                <a:latin typeface="Times New Roman" panose="02020603050405020304" pitchFamily="18" charset="0"/>
              </a:rPr>
              <a:t>В раздел включаются </a:t>
            </a:r>
            <a:r>
              <a:rPr lang="ru-RU" altLang="ru-RU" sz="1600" b="1" u="sng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расходы:</a:t>
            </a:r>
          </a:p>
          <a:p>
            <a:pPr marL="285750" indent="-285750" algn="ctr" eaLnBrk="1" hangingPunct="1">
              <a:spcBef>
                <a:spcPct val="0"/>
              </a:spcBef>
              <a:buFontTx/>
              <a:buChar char="-"/>
            </a:pPr>
            <a:r>
              <a:rPr lang="ru-RU" alt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на </a:t>
            </a:r>
            <a:r>
              <a:rPr lang="ru-RU" altLang="ru-RU" sz="16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выплату пенсий за выслугу лет и </a:t>
            </a:r>
            <a:r>
              <a:rPr lang="ru-RU" alt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доплату </a:t>
            </a:r>
            <a:r>
              <a:rPr lang="ru-RU" altLang="ru-RU" sz="16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к пенсиям муниципальным </a:t>
            </a:r>
            <a:r>
              <a:rPr lang="ru-RU" alt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служащим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endParaRPr lang="ru-RU" sz="16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None/>
            </a:pP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(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2023 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1,3 млн. руб.,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2024 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1,3 млн. руб.,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2025 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1,3 млн. руб.)</a:t>
            </a: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, </a:t>
            </a:r>
          </a:p>
          <a:p>
            <a:pPr marL="285750" indent="-285750" algn="ctr" eaLnBrk="1" hangingPunct="1">
              <a:spcBef>
                <a:spcPct val="0"/>
              </a:spcBef>
              <a:buFontTx/>
              <a:buChar char="-"/>
            </a:pPr>
            <a:r>
              <a:rPr lang="ru-RU" alt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ежемесячное </a:t>
            </a:r>
            <a:r>
              <a:rPr lang="ru-RU" altLang="ru-RU" sz="16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пособие на </a:t>
            </a:r>
            <a:r>
              <a:rPr lang="ru-RU" alt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ребенка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endParaRPr lang="ru-RU" sz="16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None/>
            </a:pP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(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2023 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3,1 млн. руб.,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2024 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3,1 млн. руб.,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2025 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3,1 млн. руб.)</a:t>
            </a: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, </a:t>
            </a:r>
          </a:p>
          <a:p>
            <a:pPr marL="285750" indent="-285750" algn="ctr" eaLnBrk="1" hangingPunct="1">
              <a:spcBef>
                <a:spcPct val="0"/>
              </a:spcBef>
              <a:buFontTx/>
              <a:buChar char="-"/>
            </a:pPr>
            <a:r>
              <a:rPr lang="ru-RU" alt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обеспечение мер </a:t>
            </a:r>
            <a:r>
              <a:rPr lang="ru-RU" altLang="ru-RU" sz="16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социальной поддержки реабилитированных лиц и лиц,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признанных пострадавшими от политических репрессий,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ветеранам войны и труженикам </a:t>
            </a:r>
            <a:r>
              <a:rPr lang="ru-RU" alt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тыла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(2023 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18,6 млн. руб.,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2024 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18,6 млн. руб.,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2025 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18,6 млн. руб.)</a:t>
            </a: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, </a:t>
            </a:r>
          </a:p>
          <a:p>
            <a:pPr marL="285750" indent="-285750" algn="ctr" eaLnBrk="1" hangingPunct="1">
              <a:spcBef>
                <a:spcPct val="0"/>
              </a:spcBef>
              <a:buFontTx/>
              <a:buChar char="-"/>
            </a:pPr>
            <a:r>
              <a:rPr lang="ru-RU" alt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расходы </a:t>
            </a:r>
            <a:r>
              <a:rPr lang="ru-RU" altLang="ru-RU" sz="16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на содержание ребенка в </a:t>
            </a:r>
            <a:r>
              <a:rPr lang="ru-RU" alt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семье </a:t>
            </a:r>
            <a:r>
              <a:rPr lang="ru-RU" altLang="ru-RU" sz="16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опекуна и приемной </a:t>
            </a:r>
            <a:r>
              <a:rPr lang="ru-RU" alt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семье</a:t>
            </a:r>
            <a:r>
              <a:rPr lang="ru-RU" sz="1600" b="1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endParaRPr lang="ru-RU" sz="1600" b="1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None/>
            </a:pP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(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2023 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27,8 млн. руб.,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2024 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27,8 млн. руб.,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2025 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27,8 млн. руб.)</a:t>
            </a: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, </a:t>
            </a:r>
          </a:p>
          <a:p>
            <a:pPr marL="285750" indent="-285750" algn="ctr" eaLnBrk="1" hangingPunct="1">
              <a:spcBef>
                <a:spcPct val="0"/>
              </a:spcBef>
              <a:buFontTx/>
              <a:buChar char="-"/>
            </a:pPr>
            <a:r>
              <a:rPr lang="ru-RU" alt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выплата </a:t>
            </a:r>
            <a:r>
              <a:rPr lang="ru-RU" altLang="ru-RU" sz="16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компенсации части </a:t>
            </a:r>
            <a:r>
              <a:rPr lang="ru-RU" alt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родительской платы</a:t>
            </a:r>
            <a:r>
              <a:rPr lang="ru-RU" sz="1600" b="1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endParaRPr lang="ru-RU" sz="1600" b="1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None/>
            </a:pP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(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2023 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7,1 млн. руб.,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2024 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6,8 млн. руб.,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2025 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6,8 млн. руб.)</a:t>
            </a: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,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>
                <a:solidFill>
                  <a:schemeClr val="tx2"/>
                </a:solidFill>
                <a:latin typeface="Times New Roman" panose="02020603050405020304" pitchFamily="18" charset="0"/>
              </a:rPr>
              <a:t>-</a:t>
            </a: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ru-RU" altLang="ru-RU" sz="16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расходы на содержание работников, осуществляющих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переданные государственные полномочия в сфере социальной </a:t>
            </a:r>
            <a:r>
              <a:rPr lang="ru-RU" alt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защиты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(2023 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3,7 млн. руб.,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2024 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3,7 млн. руб.,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2025 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3,7 млн. руб.)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и другие расходы.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2237" name="AutoShape 11"/>
          <p:cNvSpPr>
            <a:spLocks noChangeArrowheads="1"/>
          </p:cNvSpPr>
          <p:nvPr/>
        </p:nvSpPr>
        <p:spPr bwMode="auto">
          <a:xfrm>
            <a:off x="3505200" y="1974059"/>
            <a:ext cx="19812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90,0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52238" name="AutoShape 11"/>
          <p:cNvSpPr>
            <a:spLocks noChangeArrowheads="1"/>
          </p:cNvSpPr>
          <p:nvPr/>
        </p:nvSpPr>
        <p:spPr bwMode="auto">
          <a:xfrm>
            <a:off x="6324600" y="2011361"/>
            <a:ext cx="19812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106,9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57359" name="AutoShape 29"/>
          <p:cNvSpPr>
            <a:spLocks noChangeArrowheads="1"/>
          </p:cNvSpPr>
          <p:nvPr/>
        </p:nvSpPr>
        <p:spPr bwMode="auto">
          <a:xfrm>
            <a:off x="4305300" y="1645442"/>
            <a:ext cx="457200" cy="276229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57360" name="AutoShape 29"/>
          <p:cNvSpPr>
            <a:spLocks noChangeArrowheads="1"/>
          </p:cNvSpPr>
          <p:nvPr/>
        </p:nvSpPr>
        <p:spPr bwMode="auto">
          <a:xfrm>
            <a:off x="7086600" y="1661318"/>
            <a:ext cx="457200" cy="28972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9081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1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252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53253" name="AutoShape 11"/>
          <p:cNvSpPr>
            <a:spLocks noChangeArrowheads="1"/>
          </p:cNvSpPr>
          <p:nvPr/>
        </p:nvSpPr>
        <p:spPr bwMode="auto">
          <a:xfrm>
            <a:off x="381000" y="381000"/>
            <a:ext cx="8534400" cy="8382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Расходы по разделу «Физическая культура и спорт»</a:t>
            </a:r>
          </a:p>
        </p:txBody>
      </p:sp>
      <p:sp>
        <p:nvSpPr>
          <p:cNvPr id="58374" name="AutoShape 11"/>
          <p:cNvSpPr>
            <a:spLocks noChangeArrowheads="1"/>
          </p:cNvSpPr>
          <p:nvPr/>
        </p:nvSpPr>
        <p:spPr bwMode="auto">
          <a:xfrm>
            <a:off x="381000" y="1371600"/>
            <a:ext cx="29718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en-US" sz="2500" b="1" dirty="0" smtClean="0">
                <a:solidFill>
                  <a:schemeClr val="tx2"/>
                </a:solidFill>
                <a:latin typeface="Times New Roman" pitchFamily="18" charset="0"/>
              </a:rPr>
              <a:t>3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58375" name="AutoShape 11"/>
          <p:cNvSpPr>
            <a:spLocks noChangeArrowheads="1"/>
          </p:cNvSpPr>
          <p:nvPr/>
        </p:nvSpPr>
        <p:spPr bwMode="auto">
          <a:xfrm>
            <a:off x="3276600" y="1981200"/>
            <a:ext cx="25908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en-US" sz="2500" b="1" dirty="0" smtClean="0">
                <a:solidFill>
                  <a:schemeClr val="tx2"/>
                </a:solidFill>
                <a:latin typeface="Times New Roman" pitchFamily="18" charset="0"/>
              </a:rPr>
              <a:t>4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58376" name="AutoShape 11"/>
          <p:cNvSpPr>
            <a:spLocks noChangeArrowheads="1"/>
          </p:cNvSpPr>
          <p:nvPr/>
        </p:nvSpPr>
        <p:spPr bwMode="auto">
          <a:xfrm>
            <a:off x="5867400" y="1447800"/>
            <a:ext cx="29718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20</a:t>
            </a:r>
            <a:r>
              <a:rPr lang="en-US" sz="2500" b="1" dirty="0" smtClean="0">
                <a:solidFill>
                  <a:schemeClr val="tx2"/>
                </a:solidFill>
                <a:latin typeface="Times New Roman" pitchFamily="18" charset="0"/>
              </a:rPr>
              <a:t>2</a:t>
            </a:r>
            <a:r>
              <a:rPr lang="en-US" sz="2500" b="1" dirty="0">
                <a:solidFill>
                  <a:schemeClr val="tx2"/>
                </a:solidFill>
                <a:latin typeface="Times New Roman" pitchFamily="18" charset="0"/>
              </a:rPr>
              <a:t>5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53257" name="AutoShape 11"/>
          <p:cNvSpPr>
            <a:spLocks noChangeArrowheads="1"/>
          </p:cNvSpPr>
          <p:nvPr/>
        </p:nvSpPr>
        <p:spPr bwMode="auto">
          <a:xfrm>
            <a:off x="762000" y="2362200"/>
            <a:ext cx="19812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10,1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58378" name="AutoShape 29"/>
          <p:cNvSpPr>
            <a:spLocks noChangeArrowheads="1"/>
          </p:cNvSpPr>
          <p:nvPr/>
        </p:nvSpPr>
        <p:spPr bwMode="auto">
          <a:xfrm>
            <a:off x="1447800" y="1905000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53259" name="AutoShape 11"/>
          <p:cNvSpPr>
            <a:spLocks noChangeArrowheads="1"/>
          </p:cNvSpPr>
          <p:nvPr/>
        </p:nvSpPr>
        <p:spPr bwMode="auto">
          <a:xfrm>
            <a:off x="304800" y="3505200"/>
            <a:ext cx="8534400" cy="3124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 u="sng" dirty="0">
                <a:solidFill>
                  <a:schemeClr val="tx2"/>
                </a:solidFill>
                <a:latin typeface="Times New Roman" panose="02020603050405020304" pitchFamily="18" charset="0"/>
              </a:rPr>
              <a:t>В </a:t>
            </a:r>
            <a:r>
              <a:rPr lang="ru-RU" altLang="ru-RU" sz="1600" b="1" u="sng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раздел включаются расходы: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b="1" u="sng" dirty="0" smtClean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marL="285750" indent="-285750" algn="ctr" eaLnBrk="1" hangingPunct="1">
              <a:spcBef>
                <a:spcPct val="0"/>
              </a:spcBef>
              <a:buFontTx/>
              <a:buChar char="-"/>
            </a:pPr>
            <a:r>
              <a:rPr lang="ru-RU" alt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на </a:t>
            </a:r>
            <a:r>
              <a:rPr lang="ru-RU" altLang="ru-RU" sz="16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обеспечение деятельности </a:t>
            </a:r>
            <a:r>
              <a:rPr lang="ru-RU" alt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муниципальных </a:t>
            </a:r>
            <a:r>
              <a:rPr lang="ru-RU" altLang="ru-RU" sz="16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учреждений физкультуры и </a:t>
            </a:r>
            <a:r>
              <a:rPr lang="ru-RU" alt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спорта</a:t>
            </a:r>
            <a:r>
              <a:rPr lang="ru-RU" sz="1600" b="1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endParaRPr lang="ru-RU" sz="1600" b="1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None/>
            </a:pP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(2023 год – 9,5 млн. руб., 2024 год – 12,1 млн. руб., 2025 год – 12,1 млн. руб.)</a:t>
            </a: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dirty="0" smtClean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- </a:t>
            </a:r>
            <a:r>
              <a:rPr lang="ru-RU" alt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создание </a:t>
            </a:r>
            <a:r>
              <a:rPr lang="ru-RU" altLang="ru-RU" sz="16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условий, обеспечивающих повышение мотивации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жителей района к занятиям физической культурой и спортом,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для успешного выступления спортсменов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на спортивных соревнованиях,  материально-техническое обеспечение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спортивных сборных команд Курского района Курской </a:t>
            </a:r>
            <a:r>
              <a:rPr lang="ru-RU" alt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области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(2023 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0,5 млн. руб.,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2024 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0,7 млн. руб.,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</a:rPr>
              <a:t>2025 год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– 0,7 млн. руб.)</a:t>
            </a: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.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3260" name="AutoShape 11"/>
          <p:cNvSpPr>
            <a:spLocks noChangeArrowheads="1"/>
          </p:cNvSpPr>
          <p:nvPr/>
        </p:nvSpPr>
        <p:spPr bwMode="auto">
          <a:xfrm>
            <a:off x="3581400" y="2971800"/>
            <a:ext cx="19812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12,8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53261" name="AutoShape 11"/>
          <p:cNvSpPr>
            <a:spLocks noChangeArrowheads="1"/>
          </p:cNvSpPr>
          <p:nvPr/>
        </p:nvSpPr>
        <p:spPr bwMode="auto">
          <a:xfrm>
            <a:off x="6400800" y="2438400"/>
            <a:ext cx="19812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12,8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58382" name="AutoShape 29"/>
          <p:cNvSpPr>
            <a:spLocks noChangeArrowheads="1"/>
          </p:cNvSpPr>
          <p:nvPr/>
        </p:nvSpPr>
        <p:spPr bwMode="auto">
          <a:xfrm>
            <a:off x="4343400" y="2514600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58383" name="AutoShape 29"/>
          <p:cNvSpPr>
            <a:spLocks noChangeArrowheads="1"/>
          </p:cNvSpPr>
          <p:nvPr/>
        </p:nvSpPr>
        <p:spPr bwMode="auto">
          <a:xfrm>
            <a:off x="7162800" y="1981200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858001" y="6528995"/>
            <a:ext cx="2057400" cy="421454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59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730683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9525">
            <a:noFill/>
            <a:miter lim="800000"/>
            <a:headEnd/>
            <a:tailEnd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</p:pic>
      <p:sp>
        <p:nvSpPr>
          <p:cNvPr id="5124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5125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462" name="AutoShape 11"/>
          <p:cNvSpPr>
            <a:spLocks noChangeArrowheads="1"/>
          </p:cNvSpPr>
          <p:nvPr/>
        </p:nvSpPr>
        <p:spPr bwMode="auto">
          <a:xfrm>
            <a:off x="685800" y="1371600"/>
            <a:ext cx="7924800" cy="12954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endParaRPr lang="en-US" sz="1600" b="1" dirty="0">
              <a:latin typeface="Arial" charset="0"/>
            </a:endParaRPr>
          </a:p>
          <a:p>
            <a:pPr algn="ctr" eaLnBrk="1" hangingPunct="1"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Это форма </a:t>
            </a:r>
          </a:p>
          <a:p>
            <a:pPr algn="ctr" eaLnBrk="1" hangingPunct="1"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образования и расходования бюджетных средств, </a:t>
            </a:r>
          </a:p>
          <a:p>
            <a:pPr algn="ctr" eaLnBrk="1" hangingPunct="1"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предназначенных для финансового обеспечения задач и функций </a:t>
            </a:r>
          </a:p>
          <a:p>
            <a:pPr algn="ctr" eaLnBrk="1" hangingPunct="1"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органов местного самоуправления</a:t>
            </a:r>
          </a:p>
          <a:p>
            <a:pPr algn="ctr">
              <a:defRPr/>
            </a:pPr>
            <a:endParaRPr lang="ru-RU" sz="2200" b="1" dirty="0">
              <a:latin typeface="Arial" charset="0"/>
            </a:endParaRPr>
          </a:p>
        </p:txBody>
      </p:sp>
      <p:sp>
        <p:nvSpPr>
          <p:cNvPr id="5127" name="AutoShape 11"/>
          <p:cNvSpPr>
            <a:spLocks noChangeArrowheads="1"/>
          </p:cNvSpPr>
          <p:nvPr/>
        </p:nvSpPr>
        <p:spPr bwMode="auto">
          <a:xfrm>
            <a:off x="1905000" y="228600"/>
            <a:ext cx="5715000" cy="9906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4000" b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БЮДЖЕТ?</a:t>
            </a:r>
          </a:p>
        </p:txBody>
      </p:sp>
      <p:sp>
        <p:nvSpPr>
          <p:cNvPr id="23571" name="AutoShape 16"/>
          <p:cNvSpPr>
            <a:spLocks noChangeArrowheads="1"/>
          </p:cNvSpPr>
          <p:nvPr/>
        </p:nvSpPr>
        <p:spPr bwMode="auto">
          <a:xfrm>
            <a:off x="304800" y="2743200"/>
            <a:ext cx="4038600" cy="3886200"/>
          </a:xfrm>
          <a:prstGeom prst="octagon">
            <a:avLst>
              <a:gd name="adj" fmla="val 29287"/>
            </a:avLst>
          </a:prstGeom>
          <a:solidFill>
            <a:srgbClr val="DED4DD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extrusionClr>
              <a:schemeClr val="bg1"/>
            </a:extrusionClr>
          </a:sp3d>
        </p:spPr>
        <p:txBody>
          <a:bodyPr wrap="none" lIns="90000" tIns="46800" rIns="90000" bIns="46800" anchor="ctr"/>
          <a:lstStyle/>
          <a:p>
            <a:pPr algn="ctr">
              <a:defRPr/>
            </a:pPr>
            <a:endParaRPr lang="ru-RU" sz="2000" b="1" u="sng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2000" b="1" u="sng" dirty="0">
                <a:latin typeface="Times New Roman" pitchFamily="18" charset="0"/>
                <a:cs typeface="Times New Roman" pitchFamily="18" charset="0"/>
              </a:rPr>
              <a:t>ДОХОДЫ</a:t>
            </a:r>
            <a:endParaRPr lang="en-US" sz="2000" b="1" u="sng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- это </a:t>
            </a:r>
          </a:p>
          <a:p>
            <a:pPr algn="ctr"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поступающие </a:t>
            </a:r>
          </a:p>
          <a:p>
            <a:pPr algn="ctr"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 бюджет </a:t>
            </a:r>
          </a:p>
          <a:p>
            <a:pPr algn="ctr"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денежные средства</a:t>
            </a:r>
          </a:p>
          <a:p>
            <a:pPr algn="ctr"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(налоги, административные</a:t>
            </a:r>
          </a:p>
          <a:p>
            <a:pPr algn="ctr"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платежи и сборы, </a:t>
            </a:r>
          </a:p>
          <a:p>
            <a:pPr algn="ctr"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безвозмездные </a:t>
            </a:r>
          </a:p>
          <a:p>
            <a:pPr algn="ctr"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поступления)</a:t>
            </a:r>
          </a:p>
          <a:p>
            <a:pPr algn="ctr">
              <a:defRPr/>
            </a:pPr>
            <a:endParaRPr lang="ru-RU" dirty="0">
              <a:latin typeface="Arial" charset="0"/>
            </a:endParaRPr>
          </a:p>
          <a:p>
            <a:pPr algn="ctr">
              <a:defRPr/>
            </a:pPr>
            <a:endParaRPr lang="ru-RU" dirty="0">
              <a:latin typeface="Arial" charset="0"/>
            </a:endParaRPr>
          </a:p>
        </p:txBody>
      </p:sp>
      <p:sp>
        <p:nvSpPr>
          <p:cNvPr id="5131" name="AutoShape 17"/>
          <p:cNvSpPr>
            <a:spLocks noChangeArrowheads="1"/>
          </p:cNvSpPr>
          <p:nvPr/>
        </p:nvSpPr>
        <p:spPr bwMode="auto">
          <a:xfrm>
            <a:off x="4724400" y="2743200"/>
            <a:ext cx="4191000" cy="3886200"/>
          </a:xfrm>
          <a:prstGeom prst="octagon">
            <a:avLst>
              <a:gd name="adj" fmla="val 29287"/>
            </a:avLst>
          </a:prstGeom>
          <a:solidFill>
            <a:srgbClr val="DED4DD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ru-RU" altLang="ru-RU" sz="1800" b="1" u="sng" dirty="0"/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это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выплачиваемые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из бюджета денежные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средства на содержание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муниципальных</a:t>
            </a:r>
            <a:r>
              <a:rPr lang="ru-RU" altLang="ru-RU" sz="2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ru-RU" sz="20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учреждений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образования, культуры, ЖКХ,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капитальное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строительство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др.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18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6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16164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5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276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54277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4278" name="AutoShape 11"/>
          <p:cNvSpPr>
            <a:spLocks noChangeArrowheads="1"/>
          </p:cNvSpPr>
          <p:nvPr/>
        </p:nvSpPr>
        <p:spPr bwMode="auto">
          <a:xfrm>
            <a:off x="381000" y="381000"/>
            <a:ext cx="8534400" cy="7620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Расходы по разделу «Межбюджетные трансферты»</a:t>
            </a:r>
          </a:p>
        </p:txBody>
      </p:sp>
      <p:sp>
        <p:nvSpPr>
          <p:cNvPr id="59399" name="AutoShape 11"/>
          <p:cNvSpPr>
            <a:spLocks noChangeArrowheads="1"/>
          </p:cNvSpPr>
          <p:nvPr/>
        </p:nvSpPr>
        <p:spPr bwMode="auto">
          <a:xfrm>
            <a:off x="304800" y="1371600"/>
            <a:ext cx="29718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en-US" sz="2500" b="1" dirty="0" smtClean="0">
                <a:solidFill>
                  <a:schemeClr val="tx2"/>
                </a:solidFill>
                <a:latin typeface="Times New Roman" pitchFamily="18" charset="0"/>
              </a:rPr>
              <a:t>3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59400" name="AutoShape 11"/>
          <p:cNvSpPr>
            <a:spLocks noChangeArrowheads="1"/>
          </p:cNvSpPr>
          <p:nvPr/>
        </p:nvSpPr>
        <p:spPr bwMode="auto">
          <a:xfrm>
            <a:off x="3276600" y="1905000"/>
            <a:ext cx="25908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en-US" sz="2500" b="1" dirty="0" smtClean="0">
                <a:solidFill>
                  <a:schemeClr val="tx2"/>
                </a:solidFill>
                <a:latin typeface="Times New Roman" pitchFamily="18" charset="0"/>
              </a:rPr>
              <a:t>4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59401" name="AutoShape 11"/>
          <p:cNvSpPr>
            <a:spLocks noChangeArrowheads="1"/>
          </p:cNvSpPr>
          <p:nvPr/>
        </p:nvSpPr>
        <p:spPr bwMode="auto">
          <a:xfrm>
            <a:off x="5867400" y="1371600"/>
            <a:ext cx="29718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20</a:t>
            </a:r>
            <a:r>
              <a:rPr lang="en-US" sz="2500" b="1" dirty="0" smtClean="0">
                <a:solidFill>
                  <a:schemeClr val="tx2"/>
                </a:solidFill>
                <a:latin typeface="Times New Roman" pitchFamily="18" charset="0"/>
              </a:rPr>
              <a:t>2</a:t>
            </a:r>
            <a:r>
              <a:rPr lang="en-US" sz="2500" b="1" dirty="0">
                <a:solidFill>
                  <a:schemeClr val="tx2"/>
                </a:solidFill>
                <a:latin typeface="Times New Roman" pitchFamily="18" charset="0"/>
              </a:rPr>
              <a:t>5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54282" name="AutoShape 11"/>
          <p:cNvSpPr>
            <a:spLocks noChangeArrowheads="1"/>
          </p:cNvSpPr>
          <p:nvPr/>
        </p:nvSpPr>
        <p:spPr bwMode="auto">
          <a:xfrm>
            <a:off x="685800" y="2362200"/>
            <a:ext cx="19812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38,1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59403" name="AutoShape 29"/>
          <p:cNvSpPr>
            <a:spLocks noChangeArrowheads="1"/>
          </p:cNvSpPr>
          <p:nvPr/>
        </p:nvSpPr>
        <p:spPr bwMode="auto">
          <a:xfrm>
            <a:off x="1447800" y="1905000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54284" name="AutoShape 11"/>
          <p:cNvSpPr>
            <a:spLocks noChangeArrowheads="1"/>
          </p:cNvSpPr>
          <p:nvPr/>
        </p:nvSpPr>
        <p:spPr bwMode="auto">
          <a:xfrm>
            <a:off x="457200" y="3565970"/>
            <a:ext cx="8458200" cy="2741168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В </a:t>
            </a:r>
            <a:r>
              <a:rPr lang="ru-RU" altLang="ru-RU" sz="1800" dirty="0">
                <a:solidFill>
                  <a:schemeClr val="tx2"/>
                </a:solidFill>
                <a:latin typeface="Times New Roman" panose="02020603050405020304" pitchFamily="18" charset="0"/>
              </a:rPr>
              <a:t>раздел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solidFill>
                  <a:schemeClr val="tx2"/>
                </a:solidFill>
                <a:latin typeface="Times New Roman" panose="02020603050405020304" pitchFamily="18" charset="0"/>
              </a:rPr>
              <a:t>включаются дотации на выравнивание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solidFill>
                  <a:schemeClr val="tx2"/>
                </a:solidFill>
                <a:latin typeface="Times New Roman" panose="02020603050405020304" pitchFamily="18" charset="0"/>
              </a:rPr>
              <a:t>бюджетной обеспеченности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solidFill>
                  <a:schemeClr val="tx2"/>
                </a:solidFill>
                <a:latin typeface="Times New Roman" panose="02020603050405020304" pitchFamily="18" charset="0"/>
              </a:rPr>
              <a:t>поселений Курского района из областного </a:t>
            </a:r>
            <a:r>
              <a:rPr lang="ru-RU" altLang="ru-RU" sz="18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бюджета</a:t>
            </a:r>
            <a:r>
              <a:rPr lang="ru-RU" altLang="ru-RU" sz="1800" dirty="0">
                <a:solidFill>
                  <a:schemeClr val="tx2"/>
                </a:solidFill>
                <a:latin typeface="Times New Roman" pitchFamily="18" charset="0"/>
              </a:rPr>
              <a:t>.</a:t>
            </a:r>
            <a:endParaRPr lang="ru-RU" sz="1800" dirty="0" smtClean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54285" name="AutoShape 11"/>
          <p:cNvSpPr>
            <a:spLocks noChangeArrowheads="1"/>
          </p:cNvSpPr>
          <p:nvPr/>
        </p:nvSpPr>
        <p:spPr bwMode="auto">
          <a:xfrm>
            <a:off x="3581400" y="2895600"/>
            <a:ext cx="19812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33,1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54286" name="AutoShape 11"/>
          <p:cNvSpPr>
            <a:spLocks noChangeArrowheads="1"/>
          </p:cNvSpPr>
          <p:nvPr/>
        </p:nvSpPr>
        <p:spPr bwMode="auto">
          <a:xfrm>
            <a:off x="6400800" y="2362200"/>
            <a:ext cx="19812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30,5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59407" name="AutoShape 29"/>
          <p:cNvSpPr>
            <a:spLocks noChangeArrowheads="1"/>
          </p:cNvSpPr>
          <p:nvPr/>
        </p:nvSpPr>
        <p:spPr bwMode="auto">
          <a:xfrm>
            <a:off x="4343400" y="2438400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59408" name="AutoShape 29"/>
          <p:cNvSpPr>
            <a:spLocks noChangeArrowheads="1"/>
          </p:cNvSpPr>
          <p:nvPr/>
        </p:nvSpPr>
        <p:spPr bwMode="auto">
          <a:xfrm>
            <a:off x="7162800" y="1905000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723529" y="6363821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60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537781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9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300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55301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5302" name="AutoShape 11"/>
          <p:cNvSpPr>
            <a:spLocks noChangeArrowheads="1"/>
          </p:cNvSpPr>
          <p:nvPr/>
        </p:nvSpPr>
        <p:spPr bwMode="auto">
          <a:xfrm>
            <a:off x="533400" y="304800"/>
            <a:ext cx="8153400" cy="9906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Расходные обязательства бюджета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dirty="0">
                <a:solidFill>
                  <a:schemeClr val="tx2"/>
                </a:solidFill>
                <a:latin typeface="Times New Roman" panose="02020603050405020304" pitchFamily="18" charset="0"/>
              </a:rPr>
              <a:t>Курского района Курской области</a:t>
            </a:r>
          </a:p>
        </p:txBody>
      </p:sp>
      <p:sp>
        <p:nvSpPr>
          <p:cNvPr id="55303" name="AutoShape 11"/>
          <p:cNvSpPr>
            <a:spLocks noChangeArrowheads="1"/>
          </p:cNvSpPr>
          <p:nvPr/>
        </p:nvSpPr>
        <p:spPr bwMode="auto">
          <a:xfrm>
            <a:off x="152400" y="1447800"/>
            <a:ext cx="8839200" cy="51816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 b="1" dirty="0"/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700" b="1" dirty="0">
                <a:latin typeface="Times New Roman" panose="02020603050405020304" pitchFamily="18" charset="0"/>
              </a:rPr>
              <a:t>Расходные обязательства </a:t>
            </a:r>
            <a:r>
              <a:rPr lang="ru-RU" altLang="ru-RU" sz="1700" dirty="0">
                <a:latin typeface="Times New Roman" panose="02020603050405020304" pitchFamily="18" charset="0"/>
              </a:rPr>
              <a:t>- это возникающие на основе закона,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Times New Roman" panose="02020603050405020304" pitchFamily="18" charset="0"/>
              </a:rPr>
              <a:t>иного нормативного правового акта, договора или соглашения обязанности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Times New Roman" panose="02020603050405020304" pitchFamily="18" charset="0"/>
              </a:rPr>
              <a:t>публично-правового образования или действующего от его имени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Times New Roman" panose="02020603050405020304" pitchFamily="18" charset="0"/>
              </a:rPr>
              <a:t> бюджетного учреждения  предоставить физическому или юридическому лицу,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Times New Roman" panose="02020603050405020304" pitchFamily="18" charset="0"/>
              </a:rPr>
              <a:t>иному публично-правовому образованию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Times New Roman" panose="02020603050405020304" pitchFamily="18" charset="0"/>
              </a:rPr>
              <a:t>средства из соответствующего бюджета.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700" dirty="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700" b="1" dirty="0">
                <a:latin typeface="Times New Roman" panose="02020603050405020304" pitchFamily="18" charset="0"/>
              </a:rPr>
              <a:t>Публичные обязательства </a:t>
            </a:r>
            <a:r>
              <a:rPr lang="ru-RU" altLang="ru-RU" sz="1700" dirty="0">
                <a:latin typeface="Times New Roman" panose="02020603050405020304" pitchFamily="18" charset="0"/>
              </a:rPr>
              <a:t> - возникающие на основе закона,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Times New Roman" panose="02020603050405020304" pitchFamily="18" charset="0"/>
              </a:rPr>
              <a:t>иного нормативного правового акта публично-правового образования перед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Times New Roman" panose="02020603050405020304" pitchFamily="18" charset="0"/>
              </a:rPr>
              <a:t>физическим или юридическим лицом, иным публично-правовым образованием,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Times New Roman" panose="02020603050405020304" pitchFamily="18" charset="0"/>
              </a:rPr>
              <a:t>подлежащие исполнению в установленном  соответствующим законом, иным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Times New Roman" panose="02020603050405020304" pitchFamily="18" charset="0"/>
              </a:rPr>
              <a:t>нормативным правовым актом размере или  имеющие установленный указанным законом,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Times New Roman" panose="02020603050405020304" pitchFamily="18" charset="0"/>
              </a:rPr>
              <a:t>актом порядок его определения.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700" dirty="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700" b="1" dirty="0">
                <a:latin typeface="Times New Roman" panose="02020603050405020304" pitchFamily="18" charset="0"/>
              </a:rPr>
              <a:t>Публичные нормативные обязательства  </a:t>
            </a:r>
            <a:r>
              <a:rPr lang="ru-RU" altLang="ru-RU" sz="1700" dirty="0">
                <a:latin typeface="Times New Roman" panose="02020603050405020304" pitchFamily="18" charset="0"/>
              </a:rPr>
              <a:t>- публичные обязательства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Times New Roman" panose="02020603050405020304" pitchFamily="18" charset="0"/>
              </a:rPr>
              <a:t>перед физическим лицом, подлежащие исполнению в денежной форме в установленном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Times New Roman" panose="02020603050405020304" pitchFamily="18" charset="0"/>
              </a:rPr>
              <a:t>соответствующим законом,  иным нормативным правовым актом размере или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700" dirty="0">
                <a:latin typeface="Times New Roman" panose="02020603050405020304" pitchFamily="18" charset="0"/>
              </a:rPr>
              <a:t>имеющие установленный порядок его индексации.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858000" y="6390715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61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554819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3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324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56325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6326" name="AutoShape 11"/>
          <p:cNvSpPr>
            <a:spLocks noChangeArrowheads="1"/>
          </p:cNvSpPr>
          <p:nvPr/>
        </p:nvSpPr>
        <p:spPr bwMode="auto">
          <a:xfrm>
            <a:off x="609600" y="381000"/>
            <a:ext cx="8153400" cy="8382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>
                <a:solidFill>
                  <a:schemeClr val="tx2"/>
                </a:solidFill>
                <a:latin typeface="Times New Roman" panose="02020603050405020304" pitchFamily="18" charset="0"/>
              </a:rPr>
              <a:t>Реестр расходных обязательств</a:t>
            </a:r>
          </a:p>
        </p:txBody>
      </p:sp>
      <p:sp>
        <p:nvSpPr>
          <p:cNvPr id="56327" name="AutoShape 11"/>
          <p:cNvSpPr>
            <a:spLocks noChangeArrowheads="1"/>
          </p:cNvSpPr>
          <p:nvPr/>
        </p:nvSpPr>
        <p:spPr bwMode="auto">
          <a:xfrm>
            <a:off x="228600" y="1295400"/>
            <a:ext cx="8686800" cy="53340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>
                <a:latin typeface="Times New Roman" panose="02020603050405020304" pitchFamily="18" charset="0"/>
              </a:rPr>
              <a:t>В целях надлежащего контроля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>
                <a:latin typeface="Times New Roman" panose="02020603050405020304" pitchFamily="18" charset="0"/>
              </a:rPr>
              <a:t>за осуществлением расходных обязательств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>
                <a:latin typeface="Times New Roman" panose="02020603050405020304" pitchFamily="18" charset="0"/>
              </a:rPr>
              <a:t>на органы муниципальной власти возложена обязанность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>
                <a:latin typeface="Times New Roman" panose="02020603050405020304" pitchFamily="18" charset="0"/>
              </a:rPr>
              <a:t>по ведению реестра расходных обязательств.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latin typeface="Times New Roman" panose="02020603050405020304" pitchFamily="18" charset="0"/>
              </a:rPr>
              <a:t>Реестр расходных обязательств - </a:t>
            </a:r>
            <a:endParaRPr lang="ru-RU" altLang="ru-RU" sz="180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latin typeface="Times New Roman" panose="02020603050405020304" pitchFamily="18" charset="0"/>
              </a:rPr>
              <a:t>используемый при составлении проекта бюджета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latin typeface="Times New Roman" panose="02020603050405020304" pitchFamily="18" charset="0"/>
              </a:rPr>
              <a:t>свод (перечень) законов, иных нормативных правовых актов,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latin typeface="Times New Roman" panose="02020603050405020304" pitchFamily="18" charset="0"/>
              </a:rPr>
              <a:t>муниципальных правовых актов, обуславливающих публичные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latin typeface="Times New Roman" panose="02020603050405020304" pitchFamily="18" charset="0"/>
              </a:rPr>
              <a:t>нормативные обязательства и (или) правовые основания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latin typeface="Times New Roman" panose="02020603050405020304" pitchFamily="18" charset="0"/>
              </a:rPr>
              <a:t>для иных расходных обязательств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latin typeface="Times New Roman" panose="02020603050405020304" pitchFamily="18" charset="0"/>
              </a:rPr>
              <a:t>с указанием  соответствующих положений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latin typeface="Times New Roman" panose="02020603050405020304" pitchFamily="18" charset="0"/>
              </a:rPr>
              <a:t> (статей, частей, пунктов, подпунктов, абзацев) законов и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latin typeface="Times New Roman" panose="02020603050405020304" pitchFamily="18" charset="0"/>
              </a:rPr>
              <a:t>иных нормативных правовых актов с оценкой объёмов бюджетных ассигнований,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latin typeface="Times New Roman" panose="02020603050405020304" pitchFamily="18" charset="0"/>
              </a:rPr>
              <a:t>необходимых для исполнения включённых в реестр обязательств.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Times New Roman" panose="020206030504050203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781800" y="6467475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62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380782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7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348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57349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7350" name="AutoShape 11"/>
          <p:cNvSpPr>
            <a:spLocks noChangeArrowheads="1"/>
          </p:cNvSpPr>
          <p:nvPr/>
        </p:nvSpPr>
        <p:spPr bwMode="auto">
          <a:xfrm>
            <a:off x="685800" y="304800"/>
            <a:ext cx="8153400" cy="10668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solidFill>
                  <a:schemeClr val="tx2"/>
                </a:solidFill>
              </a:rPr>
              <a:t>Расходы по публично-нормативным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solidFill>
                  <a:schemeClr val="tx2"/>
                </a:solidFill>
              </a:rPr>
              <a:t>обязательствам в </a:t>
            </a:r>
            <a:r>
              <a:rPr lang="ru-RU" altLang="ru-RU" sz="2500" b="1" dirty="0" smtClean="0">
                <a:solidFill>
                  <a:schemeClr val="tx2"/>
                </a:solidFill>
              </a:rPr>
              <a:t>202</a:t>
            </a:r>
            <a:r>
              <a:rPr lang="en-US" altLang="ru-RU" sz="2500" b="1" dirty="0" smtClean="0">
                <a:solidFill>
                  <a:schemeClr val="tx2"/>
                </a:solidFill>
              </a:rPr>
              <a:t>3</a:t>
            </a:r>
            <a:r>
              <a:rPr lang="ru-RU" altLang="ru-RU" sz="2500" b="1" dirty="0" smtClean="0">
                <a:solidFill>
                  <a:schemeClr val="tx2"/>
                </a:solidFill>
              </a:rPr>
              <a:t> </a:t>
            </a:r>
            <a:r>
              <a:rPr lang="ru-RU" altLang="ru-RU" sz="2500" b="1" dirty="0">
                <a:solidFill>
                  <a:schemeClr val="tx2"/>
                </a:solidFill>
              </a:rPr>
              <a:t>году, </a:t>
            </a:r>
            <a:r>
              <a:rPr lang="ru-RU" altLang="ru-RU" sz="2500" b="1" dirty="0" smtClean="0">
                <a:solidFill>
                  <a:schemeClr val="tx2"/>
                </a:solidFill>
              </a:rPr>
              <a:t>млн. руб</a:t>
            </a:r>
            <a:r>
              <a:rPr lang="ru-RU" altLang="ru-RU" sz="25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57351" name="AutoShape 11"/>
          <p:cNvSpPr>
            <a:spLocks noChangeArrowheads="1"/>
          </p:cNvSpPr>
          <p:nvPr/>
        </p:nvSpPr>
        <p:spPr bwMode="auto">
          <a:xfrm>
            <a:off x="7086600" y="1676400"/>
            <a:ext cx="19050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dirty="0" smtClean="0">
                <a:solidFill>
                  <a:schemeClr val="tx2"/>
                </a:solidFill>
              </a:rPr>
              <a:t>76,5</a:t>
            </a:r>
            <a:endParaRPr lang="ru-RU" altLang="ru-RU" sz="2000" dirty="0">
              <a:solidFill>
                <a:schemeClr val="tx2"/>
              </a:solidFill>
            </a:endParaRPr>
          </a:p>
        </p:txBody>
      </p:sp>
      <p:sp>
        <p:nvSpPr>
          <p:cNvPr id="62472" name="AutoShape 11"/>
          <p:cNvSpPr>
            <a:spLocks noChangeArrowheads="1"/>
          </p:cNvSpPr>
          <p:nvPr/>
        </p:nvSpPr>
        <p:spPr bwMode="auto">
          <a:xfrm>
            <a:off x="228600" y="1600200"/>
            <a:ext cx="6705600" cy="6858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dirty="0">
                <a:solidFill>
                  <a:schemeClr val="tx2"/>
                </a:solidFill>
                <a:latin typeface="Arial" charset="0"/>
              </a:rPr>
              <a:t>Ежемесячная денежная выплата на ребенка </a:t>
            </a:r>
          </a:p>
          <a:p>
            <a:pPr algn="ctr" eaLnBrk="1" hangingPunct="1">
              <a:defRPr/>
            </a:pPr>
            <a:r>
              <a:rPr lang="ru-RU" dirty="0">
                <a:solidFill>
                  <a:schemeClr val="tx2"/>
                </a:solidFill>
                <a:latin typeface="Arial" charset="0"/>
              </a:rPr>
              <a:t>в возрасте от трех до семи лет включительно</a:t>
            </a:r>
          </a:p>
        </p:txBody>
      </p:sp>
      <p:sp>
        <p:nvSpPr>
          <p:cNvPr id="62473" name="AutoShape 37"/>
          <p:cNvSpPr>
            <a:spLocks noChangeArrowheads="1"/>
          </p:cNvSpPr>
          <p:nvPr/>
        </p:nvSpPr>
        <p:spPr bwMode="auto">
          <a:xfrm>
            <a:off x="6477000" y="1676400"/>
            <a:ext cx="685800" cy="457200"/>
          </a:xfrm>
          <a:prstGeom prst="rightArrow">
            <a:avLst>
              <a:gd name="adj1" fmla="val 50000"/>
              <a:gd name="adj2" fmla="val 37500"/>
            </a:avLst>
          </a:prstGeom>
          <a:solidFill>
            <a:schemeClr val="accent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62474" name="AutoShape 11"/>
          <p:cNvSpPr>
            <a:spLocks noChangeArrowheads="1"/>
          </p:cNvSpPr>
          <p:nvPr/>
        </p:nvSpPr>
        <p:spPr bwMode="auto">
          <a:xfrm>
            <a:off x="228600" y="2438400"/>
            <a:ext cx="6705600" cy="3810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>
                <a:solidFill>
                  <a:schemeClr val="tx2"/>
                </a:solidFill>
                <a:latin typeface="Arial" charset="0"/>
              </a:rPr>
              <a:t>Ежемесячное пособие на ребенка </a:t>
            </a:r>
          </a:p>
        </p:txBody>
      </p:sp>
      <p:sp>
        <p:nvSpPr>
          <p:cNvPr id="62475" name="AutoShape 11"/>
          <p:cNvSpPr>
            <a:spLocks noChangeArrowheads="1"/>
          </p:cNvSpPr>
          <p:nvPr/>
        </p:nvSpPr>
        <p:spPr bwMode="auto">
          <a:xfrm>
            <a:off x="228600" y="3048000"/>
            <a:ext cx="6705600" cy="6096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>
                <a:solidFill>
                  <a:schemeClr val="tx2"/>
                </a:solidFill>
                <a:latin typeface="Arial" charset="0"/>
              </a:rPr>
              <a:t>Меры соцподдержки реабилитированных лиц и лиц, </a:t>
            </a:r>
          </a:p>
          <a:p>
            <a:pPr algn="ctr" eaLnBrk="1" hangingPunct="1">
              <a:defRPr/>
            </a:pPr>
            <a:r>
              <a:rPr lang="ru-RU">
                <a:solidFill>
                  <a:schemeClr val="tx2"/>
                </a:solidFill>
                <a:latin typeface="Arial" charset="0"/>
              </a:rPr>
              <a:t>признанных пострадавшими от политических репрессий </a:t>
            </a:r>
          </a:p>
        </p:txBody>
      </p:sp>
      <p:sp>
        <p:nvSpPr>
          <p:cNvPr id="62476" name="AutoShape 11"/>
          <p:cNvSpPr>
            <a:spLocks noChangeArrowheads="1"/>
          </p:cNvSpPr>
          <p:nvPr/>
        </p:nvSpPr>
        <p:spPr bwMode="auto">
          <a:xfrm>
            <a:off x="228600" y="3810000"/>
            <a:ext cx="6705600" cy="3810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dirty="0">
                <a:solidFill>
                  <a:schemeClr val="tx2"/>
                </a:solidFill>
                <a:latin typeface="Arial" charset="0"/>
              </a:rPr>
              <a:t>Меры социальной поддержки ветеранов труда </a:t>
            </a:r>
          </a:p>
        </p:txBody>
      </p:sp>
      <p:sp>
        <p:nvSpPr>
          <p:cNvPr id="62477" name="AutoShape 11"/>
          <p:cNvSpPr>
            <a:spLocks noChangeArrowheads="1"/>
          </p:cNvSpPr>
          <p:nvPr/>
        </p:nvSpPr>
        <p:spPr bwMode="auto">
          <a:xfrm>
            <a:off x="228600" y="4343400"/>
            <a:ext cx="6705600" cy="3810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dirty="0">
                <a:solidFill>
                  <a:schemeClr val="tx2"/>
                </a:solidFill>
                <a:latin typeface="Arial" charset="0"/>
              </a:rPr>
              <a:t>Меры социальной поддержки тружеников тыла </a:t>
            </a:r>
          </a:p>
        </p:txBody>
      </p:sp>
      <p:sp>
        <p:nvSpPr>
          <p:cNvPr id="62479" name="AutoShape 11"/>
          <p:cNvSpPr>
            <a:spLocks noChangeArrowheads="1"/>
          </p:cNvSpPr>
          <p:nvPr/>
        </p:nvSpPr>
        <p:spPr bwMode="auto">
          <a:xfrm>
            <a:off x="228600" y="4876800"/>
            <a:ext cx="6705600" cy="7239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dirty="0">
                <a:solidFill>
                  <a:schemeClr val="tx2"/>
                </a:solidFill>
                <a:latin typeface="Arial" charset="0"/>
              </a:rPr>
              <a:t>Выплата компенсации части родительской платы </a:t>
            </a:r>
          </a:p>
        </p:txBody>
      </p:sp>
      <p:sp>
        <p:nvSpPr>
          <p:cNvPr id="57359" name="AutoShape 11"/>
          <p:cNvSpPr>
            <a:spLocks noChangeArrowheads="1"/>
          </p:cNvSpPr>
          <p:nvPr/>
        </p:nvSpPr>
        <p:spPr bwMode="auto">
          <a:xfrm>
            <a:off x="7086600" y="2362200"/>
            <a:ext cx="19050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dirty="0" smtClean="0">
                <a:solidFill>
                  <a:schemeClr val="tx2"/>
                </a:solidFill>
              </a:rPr>
              <a:t>3,1</a:t>
            </a:r>
            <a:endParaRPr lang="ru-RU" altLang="ru-RU" sz="2000" dirty="0">
              <a:solidFill>
                <a:schemeClr val="tx2"/>
              </a:solidFill>
            </a:endParaRPr>
          </a:p>
        </p:txBody>
      </p:sp>
      <p:sp>
        <p:nvSpPr>
          <p:cNvPr id="57360" name="AutoShape 11"/>
          <p:cNvSpPr>
            <a:spLocks noChangeArrowheads="1"/>
          </p:cNvSpPr>
          <p:nvPr/>
        </p:nvSpPr>
        <p:spPr bwMode="auto">
          <a:xfrm>
            <a:off x="7086600" y="3048000"/>
            <a:ext cx="19050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dirty="0" smtClean="0">
                <a:solidFill>
                  <a:schemeClr val="tx2"/>
                </a:solidFill>
              </a:rPr>
              <a:t>0,2</a:t>
            </a:r>
            <a:endParaRPr lang="ru-RU" altLang="ru-RU" sz="2000" dirty="0">
              <a:solidFill>
                <a:schemeClr val="tx2"/>
              </a:solidFill>
            </a:endParaRPr>
          </a:p>
        </p:txBody>
      </p:sp>
      <p:sp>
        <p:nvSpPr>
          <p:cNvPr id="57361" name="AutoShape 11"/>
          <p:cNvSpPr>
            <a:spLocks noChangeArrowheads="1"/>
          </p:cNvSpPr>
          <p:nvPr/>
        </p:nvSpPr>
        <p:spPr bwMode="auto">
          <a:xfrm>
            <a:off x="7086600" y="3810000"/>
            <a:ext cx="19050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dirty="0" smtClean="0">
                <a:solidFill>
                  <a:schemeClr val="tx2"/>
                </a:solidFill>
              </a:rPr>
              <a:t>16,9</a:t>
            </a:r>
            <a:endParaRPr lang="ru-RU" altLang="ru-RU" sz="2000" dirty="0">
              <a:solidFill>
                <a:schemeClr val="tx2"/>
              </a:solidFill>
            </a:endParaRPr>
          </a:p>
        </p:txBody>
      </p:sp>
      <p:sp>
        <p:nvSpPr>
          <p:cNvPr id="57362" name="AutoShape 11"/>
          <p:cNvSpPr>
            <a:spLocks noChangeArrowheads="1"/>
          </p:cNvSpPr>
          <p:nvPr/>
        </p:nvSpPr>
        <p:spPr bwMode="auto">
          <a:xfrm>
            <a:off x="7086600" y="4343400"/>
            <a:ext cx="19050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dirty="0" smtClean="0">
                <a:solidFill>
                  <a:schemeClr val="tx2"/>
                </a:solidFill>
              </a:rPr>
              <a:t>1,2</a:t>
            </a:r>
            <a:endParaRPr lang="ru-RU" altLang="ru-RU" sz="2000" dirty="0">
              <a:solidFill>
                <a:schemeClr val="tx2"/>
              </a:solidFill>
            </a:endParaRPr>
          </a:p>
        </p:txBody>
      </p:sp>
      <p:sp>
        <p:nvSpPr>
          <p:cNvPr id="57363" name="AutoShape 11"/>
          <p:cNvSpPr>
            <a:spLocks noChangeArrowheads="1"/>
          </p:cNvSpPr>
          <p:nvPr/>
        </p:nvSpPr>
        <p:spPr bwMode="auto">
          <a:xfrm>
            <a:off x="7086600" y="5000625"/>
            <a:ext cx="19050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dirty="0" smtClean="0">
                <a:solidFill>
                  <a:schemeClr val="tx2"/>
                </a:solidFill>
              </a:rPr>
              <a:t>7,1</a:t>
            </a:r>
            <a:endParaRPr lang="ru-RU" altLang="ru-RU" sz="2000" dirty="0">
              <a:solidFill>
                <a:schemeClr val="tx2"/>
              </a:solidFill>
            </a:endParaRPr>
          </a:p>
        </p:txBody>
      </p:sp>
      <p:sp>
        <p:nvSpPr>
          <p:cNvPr id="62486" name="AutoShape 37"/>
          <p:cNvSpPr>
            <a:spLocks noChangeArrowheads="1"/>
          </p:cNvSpPr>
          <p:nvPr/>
        </p:nvSpPr>
        <p:spPr bwMode="auto">
          <a:xfrm>
            <a:off x="6477000" y="2362200"/>
            <a:ext cx="685800" cy="457200"/>
          </a:xfrm>
          <a:prstGeom prst="rightArrow">
            <a:avLst>
              <a:gd name="adj1" fmla="val 50000"/>
              <a:gd name="adj2" fmla="val 37500"/>
            </a:avLst>
          </a:prstGeom>
          <a:solidFill>
            <a:schemeClr val="accent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62487" name="AutoShape 37"/>
          <p:cNvSpPr>
            <a:spLocks noChangeArrowheads="1"/>
          </p:cNvSpPr>
          <p:nvPr/>
        </p:nvSpPr>
        <p:spPr bwMode="auto">
          <a:xfrm>
            <a:off x="6477000" y="3048000"/>
            <a:ext cx="685800" cy="457200"/>
          </a:xfrm>
          <a:prstGeom prst="rightArrow">
            <a:avLst>
              <a:gd name="adj1" fmla="val 50000"/>
              <a:gd name="adj2" fmla="val 37500"/>
            </a:avLst>
          </a:prstGeom>
          <a:solidFill>
            <a:schemeClr val="accent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62488" name="AutoShape 37"/>
          <p:cNvSpPr>
            <a:spLocks noChangeArrowheads="1"/>
          </p:cNvSpPr>
          <p:nvPr/>
        </p:nvSpPr>
        <p:spPr bwMode="auto">
          <a:xfrm>
            <a:off x="6477000" y="3733800"/>
            <a:ext cx="685800" cy="457200"/>
          </a:xfrm>
          <a:prstGeom prst="rightArrow">
            <a:avLst>
              <a:gd name="adj1" fmla="val 50000"/>
              <a:gd name="adj2" fmla="val 37500"/>
            </a:avLst>
          </a:prstGeom>
          <a:solidFill>
            <a:schemeClr val="accent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62489" name="AutoShape 37"/>
          <p:cNvSpPr>
            <a:spLocks noChangeArrowheads="1"/>
          </p:cNvSpPr>
          <p:nvPr/>
        </p:nvSpPr>
        <p:spPr bwMode="auto">
          <a:xfrm>
            <a:off x="6477000" y="4267200"/>
            <a:ext cx="685800" cy="457200"/>
          </a:xfrm>
          <a:prstGeom prst="rightArrow">
            <a:avLst>
              <a:gd name="adj1" fmla="val 50000"/>
              <a:gd name="adj2" fmla="val 37500"/>
            </a:avLst>
          </a:prstGeom>
          <a:solidFill>
            <a:schemeClr val="accent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62491" name="AutoShape 37"/>
          <p:cNvSpPr>
            <a:spLocks noChangeArrowheads="1"/>
          </p:cNvSpPr>
          <p:nvPr/>
        </p:nvSpPr>
        <p:spPr bwMode="auto">
          <a:xfrm>
            <a:off x="6477000" y="4954588"/>
            <a:ext cx="685800" cy="457200"/>
          </a:xfrm>
          <a:prstGeom prst="rightArrow">
            <a:avLst>
              <a:gd name="adj1" fmla="val 50000"/>
              <a:gd name="adj2" fmla="val 37500"/>
            </a:avLst>
          </a:prstGeom>
          <a:solidFill>
            <a:schemeClr val="accent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63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1221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1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372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58373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8374" name="AutoShape 11"/>
          <p:cNvSpPr>
            <a:spLocks noChangeArrowheads="1"/>
          </p:cNvSpPr>
          <p:nvPr/>
        </p:nvSpPr>
        <p:spPr bwMode="auto">
          <a:xfrm>
            <a:off x="685800" y="304800"/>
            <a:ext cx="8153400" cy="10668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solidFill>
                  <a:schemeClr val="tx2"/>
                </a:solidFill>
              </a:rPr>
              <a:t>Расходы по публично-нормативным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solidFill>
                  <a:schemeClr val="tx2"/>
                </a:solidFill>
              </a:rPr>
              <a:t>обязательствам в </a:t>
            </a:r>
            <a:r>
              <a:rPr lang="ru-RU" altLang="ru-RU" sz="2500" b="1" dirty="0" smtClean="0">
                <a:solidFill>
                  <a:schemeClr val="tx2"/>
                </a:solidFill>
              </a:rPr>
              <a:t>202</a:t>
            </a:r>
            <a:r>
              <a:rPr lang="en-US" altLang="ru-RU" sz="2500" b="1" dirty="0" smtClean="0">
                <a:solidFill>
                  <a:schemeClr val="tx2"/>
                </a:solidFill>
              </a:rPr>
              <a:t>4</a:t>
            </a:r>
            <a:r>
              <a:rPr lang="ru-RU" altLang="ru-RU" sz="2500" b="1" dirty="0" smtClean="0">
                <a:solidFill>
                  <a:schemeClr val="tx2"/>
                </a:solidFill>
              </a:rPr>
              <a:t> </a:t>
            </a:r>
            <a:r>
              <a:rPr lang="ru-RU" altLang="ru-RU" sz="2500" b="1" dirty="0">
                <a:solidFill>
                  <a:schemeClr val="tx2"/>
                </a:solidFill>
              </a:rPr>
              <a:t>году, </a:t>
            </a:r>
            <a:r>
              <a:rPr lang="ru-RU" altLang="ru-RU" sz="2500" b="1" dirty="0" smtClean="0">
                <a:solidFill>
                  <a:schemeClr val="tx2"/>
                </a:solidFill>
              </a:rPr>
              <a:t>млн. руб</a:t>
            </a:r>
            <a:r>
              <a:rPr lang="ru-RU" altLang="ru-RU" sz="25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58375" name="AutoShape 11"/>
          <p:cNvSpPr>
            <a:spLocks noChangeArrowheads="1"/>
          </p:cNvSpPr>
          <p:nvPr/>
        </p:nvSpPr>
        <p:spPr bwMode="auto">
          <a:xfrm>
            <a:off x="7086600" y="1676400"/>
            <a:ext cx="19050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dirty="0" smtClean="0">
                <a:solidFill>
                  <a:schemeClr val="tx2"/>
                </a:solidFill>
              </a:rPr>
              <a:t>0,0</a:t>
            </a:r>
            <a:endParaRPr lang="ru-RU" altLang="ru-RU" sz="2000" dirty="0">
              <a:solidFill>
                <a:schemeClr val="tx2"/>
              </a:solidFill>
            </a:endParaRPr>
          </a:p>
        </p:txBody>
      </p:sp>
      <p:sp>
        <p:nvSpPr>
          <p:cNvPr id="63496" name="AutoShape 11"/>
          <p:cNvSpPr>
            <a:spLocks noChangeArrowheads="1"/>
          </p:cNvSpPr>
          <p:nvPr/>
        </p:nvSpPr>
        <p:spPr bwMode="auto">
          <a:xfrm>
            <a:off x="228600" y="1600200"/>
            <a:ext cx="6705600" cy="6858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dirty="0">
                <a:solidFill>
                  <a:schemeClr val="tx2"/>
                </a:solidFill>
                <a:latin typeface="Arial" charset="0"/>
              </a:rPr>
              <a:t>Ежемесячная денежная выплата на ребенка </a:t>
            </a:r>
          </a:p>
          <a:p>
            <a:pPr algn="ctr" eaLnBrk="1" hangingPunct="1">
              <a:defRPr/>
            </a:pPr>
            <a:r>
              <a:rPr lang="ru-RU" dirty="0">
                <a:solidFill>
                  <a:schemeClr val="tx2"/>
                </a:solidFill>
                <a:latin typeface="Arial" charset="0"/>
              </a:rPr>
              <a:t>в возрасте от трех до семи лет включительно</a:t>
            </a:r>
          </a:p>
        </p:txBody>
      </p:sp>
      <p:sp>
        <p:nvSpPr>
          <p:cNvPr id="63497" name="AutoShape 37"/>
          <p:cNvSpPr>
            <a:spLocks noChangeArrowheads="1"/>
          </p:cNvSpPr>
          <p:nvPr/>
        </p:nvSpPr>
        <p:spPr bwMode="auto">
          <a:xfrm>
            <a:off x="6477000" y="1676400"/>
            <a:ext cx="685800" cy="457200"/>
          </a:xfrm>
          <a:prstGeom prst="rightArrow">
            <a:avLst>
              <a:gd name="adj1" fmla="val 50000"/>
              <a:gd name="adj2" fmla="val 37500"/>
            </a:avLst>
          </a:prstGeom>
          <a:solidFill>
            <a:schemeClr val="accent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63498" name="AutoShape 11"/>
          <p:cNvSpPr>
            <a:spLocks noChangeArrowheads="1"/>
          </p:cNvSpPr>
          <p:nvPr/>
        </p:nvSpPr>
        <p:spPr bwMode="auto">
          <a:xfrm>
            <a:off x="228600" y="2438400"/>
            <a:ext cx="6705600" cy="3810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dirty="0">
                <a:solidFill>
                  <a:schemeClr val="tx2"/>
                </a:solidFill>
                <a:latin typeface="Arial" charset="0"/>
              </a:rPr>
              <a:t>Ежемесячное пособие на ребенка </a:t>
            </a:r>
          </a:p>
        </p:txBody>
      </p:sp>
      <p:sp>
        <p:nvSpPr>
          <p:cNvPr id="63499" name="AutoShape 11"/>
          <p:cNvSpPr>
            <a:spLocks noChangeArrowheads="1"/>
          </p:cNvSpPr>
          <p:nvPr/>
        </p:nvSpPr>
        <p:spPr bwMode="auto">
          <a:xfrm>
            <a:off x="228600" y="3048000"/>
            <a:ext cx="6705600" cy="6096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dirty="0">
                <a:solidFill>
                  <a:schemeClr val="tx2"/>
                </a:solidFill>
                <a:latin typeface="Arial" charset="0"/>
              </a:rPr>
              <a:t>Меры </a:t>
            </a:r>
            <a:r>
              <a:rPr lang="ru-RU" dirty="0" err="1">
                <a:solidFill>
                  <a:schemeClr val="tx2"/>
                </a:solidFill>
                <a:latin typeface="Arial" charset="0"/>
              </a:rPr>
              <a:t>соцподдержки</a:t>
            </a:r>
            <a:r>
              <a:rPr lang="ru-RU" dirty="0">
                <a:solidFill>
                  <a:schemeClr val="tx2"/>
                </a:solidFill>
                <a:latin typeface="Arial" charset="0"/>
              </a:rPr>
              <a:t> реабилитированных лиц и лиц, </a:t>
            </a:r>
          </a:p>
          <a:p>
            <a:pPr algn="ctr" eaLnBrk="1" hangingPunct="1">
              <a:defRPr/>
            </a:pPr>
            <a:r>
              <a:rPr lang="ru-RU" dirty="0">
                <a:solidFill>
                  <a:schemeClr val="tx2"/>
                </a:solidFill>
                <a:latin typeface="Arial" charset="0"/>
              </a:rPr>
              <a:t>признанных пострадавшими от политических репрессий </a:t>
            </a:r>
          </a:p>
        </p:txBody>
      </p:sp>
      <p:sp>
        <p:nvSpPr>
          <p:cNvPr id="63500" name="AutoShape 11"/>
          <p:cNvSpPr>
            <a:spLocks noChangeArrowheads="1"/>
          </p:cNvSpPr>
          <p:nvPr/>
        </p:nvSpPr>
        <p:spPr bwMode="auto">
          <a:xfrm>
            <a:off x="228600" y="3868738"/>
            <a:ext cx="6705600" cy="3810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dirty="0">
                <a:solidFill>
                  <a:schemeClr val="tx2"/>
                </a:solidFill>
                <a:latin typeface="Arial" charset="0"/>
              </a:rPr>
              <a:t>Меры социальной поддержки ветеранов труда </a:t>
            </a:r>
          </a:p>
        </p:txBody>
      </p:sp>
      <p:sp>
        <p:nvSpPr>
          <p:cNvPr id="63501" name="AutoShape 11"/>
          <p:cNvSpPr>
            <a:spLocks noChangeArrowheads="1"/>
          </p:cNvSpPr>
          <p:nvPr/>
        </p:nvSpPr>
        <p:spPr bwMode="auto">
          <a:xfrm>
            <a:off x="228600" y="4411663"/>
            <a:ext cx="6705600" cy="3810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dirty="0">
                <a:solidFill>
                  <a:schemeClr val="tx2"/>
                </a:solidFill>
                <a:latin typeface="Arial" charset="0"/>
              </a:rPr>
              <a:t>Меры социальной поддержки тружеников тыла </a:t>
            </a:r>
          </a:p>
        </p:txBody>
      </p:sp>
      <p:sp>
        <p:nvSpPr>
          <p:cNvPr id="63503" name="AutoShape 11"/>
          <p:cNvSpPr>
            <a:spLocks noChangeArrowheads="1"/>
          </p:cNvSpPr>
          <p:nvPr/>
        </p:nvSpPr>
        <p:spPr bwMode="auto">
          <a:xfrm>
            <a:off x="219075" y="4949825"/>
            <a:ext cx="6705600" cy="7239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dirty="0">
                <a:solidFill>
                  <a:schemeClr val="tx2"/>
                </a:solidFill>
                <a:latin typeface="Arial" charset="0"/>
              </a:rPr>
              <a:t>Выплата компенсации части родительской платы </a:t>
            </a:r>
          </a:p>
        </p:txBody>
      </p:sp>
      <p:sp>
        <p:nvSpPr>
          <p:cNvPr id="58383" name="AutoShape 11"/>
          <p:cNvSpPr>
            <a:spLocks noChangeArrowheads="1"/>
          </p:cNvSpPr>
          <p:nvPr/>
        </p:nvSpPr>
        <p:spPr bwMode="auto">
          <a:xfrm>
            <a:off x="7086600" y="2362200"/>
            <a:ext cx="19050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dirty="0" smtClean="0">
                <a:solidFill>
                  <a:schemeClr val="tx2"/>
                </a:solidFill>
              </a:rPr>
              <a:t>3,1</a:t>
            </a:r>
            <a:endParaRPr lang="ru-RU" altLang="ru-RU" sz="2000" dirty="0">
              <a:solidFill>
                <a:schemeClr val="tx2"/>
              </a:solidFill>
            </a:endParaRPr>
          </a:p>
        </p:txBody>
      </p:sp>
      <p:sp>
        <p:nvSpPr>
          <p:cNvPr id="58384" name="AutoShape 11"/>
          <p:cNvSpPr>
            <a:spLocks noChangeArrowheads="1"/>
          </p:cNvSpPr>
          <p:nvPr/>
        </p:nvSpPr>
        <p:spPr bwMode="auto">
          <a:xfrm>
            <a:off x="7086600" y="3048000"/>
            <a:ext cx="19050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dirty="0" smtClean="0">
                <a:solidFill>
                  <a:schemeClr val="tx2"/>
                </a:solidFill>
              </a:rPr>
              <a:t>0,2</a:t>
            </a:r>
            <a:endParaRPr lang="ru-RU" altLang="ru-RU" sz="2000" dirty="0">
              <a:solidFill>
                <a:schemeClr val="tx2"/>
              </a:solidFill>
            </a:endParaRPr>
          </a:p>
        </p:txBody>
      </p:sp>
      <p:sp>
        <p:nvSpPr>
          <p:cNvPr id="58385" name="AutoShape 11"/>
          <p:cNvSpPr>
            <a:spLocks noChangeArrowheads="1"/>
          </p:cNvSpPr>
          <p:nvPr/>
        </p:nvSpPr>
        <p:spPr bwMode="auto">
          <a:xfrm>
            <a:off x="7086600" y="3810000"/>
            <a:ext cx="19050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dirty="0" smtClean="0">
                <a:solidFill>
                  <a:schemeClr val="tx2"/>
                </a:solidFill>
              </a:rPr>
              <a:t>16,9</a:t>
            </a:r>
            <a:endParaRPr lang="ru-RU" altLang="ru-RU" sz="2000" dirty="0">
              <a:solidFill>
                <a:schemeClr val="tx2"/>
              </a:solidFill>
            </a:endParaRPr>
          </a:p>
        </p:txBody>
      </p:sp>
      <p:sp>
        <p:nvSpPr>
          <p:cNvPr id="58386" name="AutoShape 11"/>
          <p:cNvSpPr>
            <a:spLocks noChangeArrowheads="1"/>
          </p:cNvSpPr>
          <p:nvPr/>
        </p:nvSpPr>
        <p:spPr bwMode="auto">
          <a:xfrm>
            <a:off x="7086600" y="4343400"/>
            <a:ext cx="19050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dirty="0" smtClean="0">
                <a:solidFill>
                  <a:schemeClr val="tx2"/>
                </a:solidFill>
              </a:rPr>
              <a:t>1,2</a:t>
            </a:r>
            <a:endParaRPr lang="ru-RU" altLang="ru-RU" sz="2000" dirty="0">
              <a:solidFill>
                <a:schemeClr val="tx2"/>
              </a:solidFill>
            </a:endParaRPr>
          </a:p>
        </p:txBody>
      </p:sp>
      <p:sp>
        <p:nvSpPr>
          <p:cNvPr id="58387" name="AutoShape 11"/>
          <p:cNvSpPr>
            <a:spLocks noChangeArrowheads="1"/>
          </p:cNvSpPr>
          <p:nvPr/>
        </p:nvSpPr>
        <p:spPr bwMode="auto">
          <a:xfrm>
            <a:off x="7086600" y="5105400"/>
            <a:ext cx="19050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dirty="0" smtClean="0">
                <a:solidFill>
                  <a:schemeClr val="tx2"/>
                </a:solidFill>
              </a:rPr>
              <a:t>6,8</a:t>
            </a:r>
            <a:endParaRPr lang="ru-RU" altLang="ru-RU" sz="2000" dirty="0">
              <a:solidFill>
                <a:schemeClr val="tx2"/>
              </a:solidFill>
            </a:endParaRPr>
          </a:p>
        </p:txBody>
      </p:sp>
      <p:sp>
        <p:nvSpPr>
          <p:cNvPr id="63510" name="AutoShape 37"/>
          <p:cNvSpPr>
            <a:spLocks noChangeArrowheads="1"/>
          </p:cNvSpPr>
          <p:nvPr/>
        </p:nvSpPr>
        <p:spPr bwMode="auto">
          <a:xfrm>
            <a:off x="6477000" y="2362200"/>
            <a:ext cx="685800" cy="457200"/>
          </a:xfrm>
          <a:prstGeom prst="rightArrow">
            <a:avLst>
              <a:gd name="adj1" fmla="val 50000"/>
              <a:gd name="adj2" fmla="val 37500"/>
            </a:avLst>
          </a:prstGeom>
          <a:solidFill>
            <a:schemeClr val="accent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63511" name="AutoShape 37"/>
          <p:cNvSpPr>
            <a:spLocks noChangeArrowheads="1"/>
          </p:cNvSpPr>
          <p:nvPr/>
        </p:nvSpPr>
        <p:spPr bwMode="auto">
          <a:xfrm>
            <a:off x="6477000" y="3048000"/>
            <a:ext cx="685800" cy="457200"/>
          </a:xfrm>
          <a:prstGeom prst="rightArrow">
            <a:avLst>
              <a:gd name="adj1" fmla="val 50000"/>
              <a:gd name="adj2" fmla="val 37500"/>
            </a:avLst>
          </a:prstGeom>
          <a:solidFill>
            <a:schemeClr val="accent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63512" name="AutoShape 37"/>
          <p:cNvSpPr>
            <a:spLocks noChangeArrowheads="1"/>
          </p:cNvSpPr>
          <p:nvPr/>
        </p:nvSpPr>
        <p:spPr bwMode="auto">
          <a:xfrm>
            <a:off x="6486525" y="3819525"/>
            <a:ext cx="685800" cy="457200"/>
          </a:xfrm>
          <a:prstGeom prst="rightArrow">
            <a:avLst>
              <a:gd name="adj1" fmla="val 50000"/>
              <a:gd name="adj2" fmla="val 37500"/>
            </a:avLst>
          </a:prstGeom>
          <a:solidFill>
            <a:schemeClr val="accent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63513" name="AutoShape 37"/>
          <p:cNvSpPr>
            <a:spLocks noChangeArrowheads="1"/>
          </p:cNvSpPr>
          <p:nvPr/>
        </p:nvSpPr>
        <p:spPr bwMode="auto">
          <a:xfrm>
            <a:off x="6477000" y="4352925"/>
            <a:ext cx="685800" cy="457200"/>
          </a:xfrm>
          <a:prstGeom prst="rightArrow">
            <a:avLst>
              <a:gd name="adj1" fmla="val 50000"/>
              <a:gd name="adj2" fmla="val 37500"/>
            </a:avLst>
          </a:prstGeom>
          <a:solidFill>
            <a:schemeClr val="accent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63515" name="AutoShape 37"/>
          <p:cNvSpPr>
            <a:spLocks noChangeArrowheads="1"/>
          </p:cNvSpPr>
          <p:nvPr/>
        </p:nvSpPr>
        <p:spPr bwMode="auto">
          <a:xfrm>
            <a:off x="6486525" y="5092700"/>
            <a:ext cx="685800" cy="457200"/>
          </a:xfrm>
          <a:prstGeom prst="rightArrow">
            <a:avLst>
              <a:gd name="adj1" fmla="val 50000"/>
              <a:gd name="adj2" fmla="val 37500"/>
            </a:avLst>
          </a:prstGeom>
          <a:solidFill>
            <a:schemeClr val="accent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64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32580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5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396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59397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9398" name="AutoShape 11"/>
          <p:cNvSpPr>
            <a:spLocks noChangeArrowheads="1"/>
          </p:cNvSpPr>
          <p:nvPr/>
        </p:nvSpPr>
        <p:spPr bwMode="auto">
          <a:xfrm>
            <a:off x="685800" y="304800"/>
            <a:ext cx="8153400" cy="10668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solidFill>
                  <a:schemeClr val="tx2"/>
                </a:solidFill>
              </a:rPr>
              <a:t>Расходы по публично-нормативным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solidFill>
                  <a:schemeClr val="tx2"/>
                </a:solidFill>
              </a:rPr>
              <a:t>обязательствам в </a:t>
            </a:r>
            <a:r>
              <a:rPr lang="ru-RU" altLang="ru-RU" sz="2500" b="1" dirty="0" smtClean="0">
                <a:solidFill>
                  <a:schemeClr val="tx2"/>
                </a:solidFill>
              </a:rPr>
              <a:t>202</a:t>
            </a:r>
            <a:r>
              <a:rPr lang="en-US" altLang="ru-RU" sz="2500" b="1" dirty="0" smtClean="0">
                <a:solidFill>
                  <a:schemeClr val="tx2"/>
                </a:solidFill>
              </a:rPr>
              <a:t>5</a:t>
            </a:r>
            <a:r>
              <a:rPr lang="ru-RU" altLang="ru-RU" sz="2500" b="1" dirty="0" smtClean="0">
                <a:solidFill>
                  <a:schemeClr val="tx2"/>
                </a:solidFill>
              </a:rPr>
              <a:t> </a:t>
            </a:r>
            <a:r>
              <a:rPr lang="ru-RU" altLang="ru-RU" sz="2500" b="1" dirty="0">
                <a:solidFill>
                  <a:schemeClr val="tx2"/>
                </a:solidFill>
              </a:rPr>
              <a:t>году, </a:t>
            </a:r>
            <a:r>
              <a:rPr lang="ru-RU" altLang="ru-RU" sz="2500" b="1" dirty="0" smtClean="0">
                <a:solidFill>
                  <a:schemeClr val="tx2"/>
                </a:solidFill>
              </a:rPr>
              <a:t>млн. руб</a:t>
            </a:r>
            <a:r>
              <a:rPr lang="ru-RU" altLang="ru-RU" sz="25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59399" name="AutoShape 11"/>
          <p:cNvSpPr>
            <a:spLocks noChangeArrowheads="1"/>
          </p:cNvSpPr>
          <p:nvPr/>
        </p:nvSpPr>
        <p:spPr bwMode="auto">
          <a:xfrm>
            <a:off x="7086600" y="1676400"/>
            <a:ext cx="19050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dirty="0" smtClean="0">
                <a:solidFill>
                  <a:schemeClr val="tx2"/>
                </a:solidFill>
              </a:rPr>
              <a:t>0,0</a:t>
            </a:r>
            <a:endParaRPr lang="ru-RU" altLang="ru-RU" sz="2000" dirty="0">
              <a:solidFill>
                <a:schemeClr val="tx2"/>
              </a:solidFill>
            </a:endParaRPr>
          </a:p>
        </p:txBody>
      </p:sp>
      <p:sp>
        <p:nvSpPr>
          <p:cNvPr id="64520" name="AutoShape 11"/>
          <p:cNvSpPr>
            <a:spLocks noChangeArrowheads="1"/>
          </p:cNvSpPr>
          <p:nvPr/>
        </p:nvSpPr>
        <p:spPr bwMode="auto">
          <a:xfrm>
            <a:off x="228600" y="1600200"/>
            <a:ext cx="6705600" cy="6858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dirty="0">
                <a:solidFill>
                  <a:schemeClr val="tx2"/>
                </a:solidFill>
                <a:latin typeface="Arial" charset="0"/>
              </a:rPr>
              <a:t>Ежемесячная денежная выплата на ребенка </a:t>
            </a:r>
          </a:p>
          <a:p>
            <a:pPr algn="ctr" eaLnBrk="1" hangingPunct="1">
              <a:defRPr/>
            </a:pPr>
            <a:r>
              <a:rPr lang="ru-RU" dirty="0">
                <a:solidFill>
                  <a:schemeClr val="tx2"/>
                </a:solidFill>
                <a:latin typeface="Arial" charset="0"/>
              </a:rPr>
              <a:t>в возрасте от трех до семи лет включительно</a:t>
            </a:r>
          </a:p>
        </p:txBody>
      </p:sp>
      <p:sp>
        <p:nvSpPr>
          <p:cNvPr id="64521" name="AutoShape 37"/>
          <p:cNvSpPr>
            <a:spLocks noChangeArrowheads="1"/>
          </p:cNvSpPr>
          <p:nvPr/>
        </p:nvSpPr>
        <p:spPr bwMode="auto">
          <a:xfrm>
            <a:off x="6477000" y="1676400"/>
            <a:ext cx="685800" cy="457200"/>
          </a:xfrm>
          <a:prstGeom prst="rightArrow">
            <a:avLst>
              <a:gd name="adj1" fmla="val 50000"/>
              <a:gd name="adj2" fmla="val 37500"/>
            </a:avLst>
          </a:prstGeom>
          <a:solidFill>
            <a:schemeClr val="accent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64522" name="AutoShape 11"/>
          <p:cNvSpPr>
            <a:spLocks noChangeArrowheads="1"/>
          </p:cNvSpPr>
          <p:nvPr/>
        </p:nvSpPr>
        <p:spPr bwMode="auto">
          <a:xfrm>
            <a:off x="228600" y="2438400"/>
            <a:ext cx="6705600" cy="3810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dirty="0">
                <a:solidFill>
                  <a:schemeClr val="tx2"/>
                </a:solidFill>
                <a:latin typeface="Arial" charset="0"/>
              </a:rPr>
              <a:t>Ежемесячное пособие на ребенка </a:t>
            </a:r>
          </a:p>
        </p:txBody>
      </p:sp>
      <p:sp>
        <p:nvSpPr>
          <p:cNvPr id="64523" name="AutoShape 11"/>
          <p:cNvSpPr>
            <a:spLocks noChangeArrowheads="1"/>
          </p:cNvSpPr>
          <p:nvPr/>
        </p:nvSpPr>
        <p:spPr bwMode="auto">
          <a:xfrm>
            <a:off x="228600" y="3048000"/>
            <a:ext cx="6705600" cy="6096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dirty="0">
                <a:solidFill>
                  <a:schemeClr val="tx2"/>
                </a:solidFill>
                <a:latin typeface="Arial" charset="0"/>
              </a:rPr>
              <a:t>Меры </a:t>
            </a:r>
            <a:r>
              <a:rPr lang="ru-RU" dirty="0" err="1">
                <a:solidFill>
                  <a:schemeClr val="tx2"/>
                </a:solidFill>
                <a:latin typeface="Arial" charset="0"/>
              </a:rPr>
              <a:t>соцподдержки</a:t>
            </a:r>
            <a:r>
              <a:rPr lang="ru-RU" dirty="0">
                <a:solidFill>
                  <a:schemeClr val="tx2"/>
                </a:solidFill>
                <a:latin typeface="Arial" charset="0"/>
              </a:rPr>
              <a:t> реабилитированных лиц и лиц, </a:t>
            </a:r>
          </a:p>
          <a:p>
            <a:pPr algn="ctr" eaLnBrk="1" hangingPunct="1">
              <a:defRPr/>
            </a:pPr>
            <a:r>
              <a:rPr lang="ru-RU" dirty="0">
                <a:solidFill>
                  <a:schemeClr val="tx2"/>
                </a:solidFill>
                <a:latin typeface="Arial" charset="0"/>
              </a:rPr>
              <a:t>признанных пострадавшими от политических репрессий </a:t>
            </a:r>
          </a:p>
        </p:txBody>
      </p:sp>
      <p:sp>
        <p:nvSpPr>
          <p:cNvPr id="64524" name="AutoShape 11"/>
          <p:cNvSpPr>
            <a:spLocks noChangeArrowheads="1"/>
          </p:cNvSpPr>
          <p:nvPr/>
        </p:nvSpPr>
        <p:spPr bwMode="auto">
          <a:xfrm>
            <a:off x="228600" y="3895725"/>
            <a:ext cx="6705600" cy="3810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dirty="0">
                <a:solidFill>
                  <a:schemeClr val="tx2"/>
                </a:solidFill>
                <a:latin typeface="Arial" charset="0"/>
              </a:rPr>
              <a:t>Меры социальной поддержки ветеранов труда </a:t>
            </a:r>
          </a:p>
        </p:txBody>
      </p:sp>
      <p:sp>
        <p:nvSpPr>
          <p:cNvPr id="64525" name="AutoShape 11"/>
          <p:cNvSpPr>
            <a:spLocks noChangeArrowheads="1"/>
          </p:cNvSpPr>
          <p:nvPr/>
        </p:nvSpPr>
        <p:spPr bwMode="auto">
          <a:xfrm>
            <a:off x="228600" y="4449763"/>
            <a:ext cx="6705600" cy="3810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dirty="0">
                <a:solidFill>
                  <a:schemeClr val="tx2"/>
                </a:solidFill>
                <a:latin typeface="Arial" charset="0"/>
              </a:rPr>
              <a:t>Меры социальной поддержки тружеников тыла </a:t>
            </a:r>
          </a:p>
        </p:txBody>
      </p:sp>
      <p:sp>
        <p:nvSpPr>
          <p:cNvPr id="64527" name="AutoShape 11"/>
          <p:cNvSpPr>
            <a:spLocks noChangeArrowheads="1"/>
          </p:cNvSpPr>
          <p:nvPr/>
        </p:nvSpPr>
        <p:spPr bwMode="auto">
          <a:xfrm>
            <a:off x="228600" y="5024438"/>
            <a:ext cx="6705600" cy="7239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dirty="0">
                <a:solidFill>
                  <a:schemeClr val="tx2"/>
                </a:solidFill>
                <a:latin typeface="Arial" charset="0"/>
              </a:rPr>
              <a:t>Выплата компенсации части родительской платы </a:t>
            </a:r>
          </a:p>
        </p:txBody>
      </p:sp>
      <p:sp>
        <p:nvSpPr>
          <p:cNvPr id="59407" name="AutoShape 11"/>
          <p:cNvSpPr>
            <a:spLocks noChangeArrowheads="1"/>
          </p:cNvSpPr>
          <p:nvPr/>
        </p:nvSpPr>
        <p:spPr bwMode="auto">
          <a:xfrm>
            <a:off x="7086600" y="2362200"/>
            <a:ext cx="19050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dirty="0" smtClean="0">
                <a:solidFill>
                  <a:schemeClr val="tx2"/>
                </a:solidFill>
              </a:rPr>
              <a:t>3,1</a:t>
            </a:r>
            <a:endParaRPr lang="ru-RU" altLang="ru-RU" sz="2000" dirty="0">
              <a:solidFill>
                <a:schemeClr val="tx2"/>
              </a:solidFill>
            </a:endParaRPr>
          </a:p>
        </p:txBody>
      </p:sp>
      <p:sp>
        <p:nvSpPr>
          <p:cNvPr id="59408" name="AutoShape 11"/>
          <p:cNvSpPr>
            <a:spLocks noChangeArrowheads="1"/>
          </p:cNvSpPr>
          <p:nvPr/>
        </p:nvSpPr>
        <p:spPr bwMode="auto">
          <a:xfrm>
            <a:off x="7086600" y="3065463"/>
            <a:ext cx="19050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dirty="0" smtClean="0">
                <a:solidFill>
                  <a:schemeClr val="tx2"/>
                </a:solidFill>
              </a:rPr>
              <a:t>0,2</a:t>
            </a:r>
            <a:endParaRPr lang="ru-RU" altLang="ru-RU" sz="2000" dirty="0">
              <a:solidFill>
                <a:schemeClr val="tx2"/>
              </a:solidFill>
            </a:endParaRPr>
          </a:p>
        </p:txBody>
      </p:sp>
      <p:sp>
        <p:nvSpPr>
          <p:cNvPr id="59409" name="AutoShape 11"/>
          <p:cNvSpPr>
            <a:spLocks noChangeArrowheads="1"/>
          </p:cNvSpPr>
          <p:nvPr/>
        </p:nvSpPr>
        <p:spPr bwMode="auto">
          <a:xfrm>
            <a:off x="7086600" y="3810000"/>
            <a:ext cx="19050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dirty="0" smtClean="0">
                <a:solidFill>
                  <a:schemeClr val="tx2"/>
                </a:solidFill>
              </a:rPr>
              <a:t>16,9</a:t>
            </a:r>
            <a:endParaRPr lang="ru-RU" altLang="ru-RU" sz="2000" dirty="0">
              <a:solidFill>
                <a:schemeClr val="tx2"/>
              </a:solidFill>
            </a:endParaRPr>
          </a:p>
        </p:txBody>
      </p:sp>
      <p:sp>
        <p:nvSpPr>
          <p:cNvPr id="59410" name="AutoShape 11"/>
          <p:cNvSpPr>
            <a:spLocks noChangeArrowheads="1"/>
          </p:cNvSpPr>
          <p:nvPr/>
        </p:nvSpPr>
        <p:spPr bwMode="auto">
          <a:xfrm>
            <a:off x="7086600" y="4379913"/>
            <a:ext cx="19050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dirty="0" smtClean="0">
                <a:solidFill>
                  <a:schemeClr val="tx2"/>
                </a:solidFill>
              </a:rPr>
              <a:t>1,2</a:t>
            </a:r>
            <a:endParaRPr lang="ru-RU" altLang="ru-RU" sz="2000" dirty="0">
              <a:solidFill>
                <a:schemeClr val="tx2"/>
              </a:solidFill>
            </a:endParaRPr>
          </a:p>
        </p:txBody>
      </p:sp>
      <p:sp>
        <p:nvSpPr>
          <p:cNvPr id="59411" name="AutoShape 11"/>
          <p:cNvSpPr>
            <a:spLocks noChangeArrowheads="1"/>
          </p:cNvSpPr>
          <p:nvPr/>
        </p:nvSpPr>
        <p:spPr bwMode="auto">
          <a:xfrm>
            <a:off x="7086600" y="5124450"/>
            <a:ext cx="19050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dirty="0" smtClean="0">
                <a:solidFill>
                  <a:schemeClr val="tx2"/>
                </a:solidFill>
              </a:rPr>
              <a:t>6,8</a:t>
            </a:r>
            <a:endParaRPr lang="ru-RU" altLang="ru-RU" sz="2000" dirty="0">
              <a:solidFill>
                <a:schemeClr val="tx2"/>
              </a:solidFill>
            </a:endParaRPr>
          </a:p>
        </p:txBody>
      </p:sp>
      <p:sp>
        <p:nvSpPr>
          <p:cNvPr id="64534" name="AutoShape 37"/>
          <p:cNvSpPr>
            <a:spLocks noChangeArrowheads="1"/>
          </p:cNvSpPr>
          <p:nvPr/>
        </p:nvSpPr>
        <p:spPr bwMode="auto">
          <a:xfrm>
            <a:off x="6477000" y="2362200"/>
            <a:ext cx="685800" cy="457200"/>
          </a:xfrm>
          <a:prstGeom prst="rightArrow">
            <a:avLst>
              <a:gd name="adj1" fmla="val 50000"/>
              <a:gd name="adj2" fmla="val 37500"/>
            </a:avLst>
          </a:prstGeom>
          <a:solidFill>
            <a:schemeClr val="accent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64535" name="AutoShape 37"/>
          <p:cNvSpPr>
            <a:spLocks noChangeArrowheads="1"/>
          </p:cNvSpPr>
          <p:nvPr/>
        </p:nvSpPr>
        <p:spPr bwMode="auto">
          <a:xfrm>
            <a:off x="6477000" y="3095625"/>
            <a:ext cx="685800" cy="457200"/>
          </a:xfrm>
          <a:prstGeom prst="rightArrow">
            <a:avLst>
              <a:gd name="adj1" fmla="val 50000"/>
              <a:gd name="adj2" fmla="val 37500"/>
            </a:avLst>
          </a:prstGeom>
          <a:solidFill>
            <a:schemeClr val="accent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64536" name="AutoShape 37"/>
          <p:cNvSpPr>
            <a:spLocks noChangeArrowheads="1"/>
          </p:cNvSpPr>
          <p:nvPr/>
        </p:nvSpPr>
        <p:spPr bwMode="auto">
          <a:xfrm>
            <a:off x="6477000" y="3838575"/>
            <a:ext cx="685800" cy="457200"/>
          </a:xfrm>
          <a:prstGeom prst="rightArrow">
            <a:avLst>
              <a:gd name="adj1" fmla="val 50000"/>
              <a:gd name="adj2" fmla="val 37500"/>
            </a:avLst>
          </a:prstGeom>
          <a:solidFill>
            <a:schemeClr val="accent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64537" name="AutoShape 37"/>
          <p:cNvSpPr>
            <a:spLocks noChangeArrowheads="1"/>
          </p:cNvSpPr>
          <p:nvPr/>
        </p:nvSpPr>
        <p:spPr bwMode="auto">
          <a:xfrm>
            <a:off x="6505575" y="4391025"/>
            <a:ext cx="685800" cy="457200"/>
          </a:xfrm>
          <a:prstGeom prst="rightArrow">
            <a:avLst>
              <a:gd name="adj1" fmla="val 50000"/>
              <a:gd name="adj2" fmla="val 37500"/>
            </a:avLst>
          </a:prstGeom>
          <a:solidFill>
            <a:schemeClr val="accent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64539" name="AutoShape 37"/>
          <p:cNvSpPr>
            <a:spLocks noChangeArrowheads="1"/>
          </p:cNvSpPr>
          <p:nvPr/>
        </p:nvSpPr>
        <p:spPr bwMode="auto">
          <a:xfrm>
            <a:off x="6477000" y="5124450"/>
            <a:ext cx="685800" cy="457200"/>
          </a:xfrm>
          <a:prstGeom prst="rightArrow">
            <a:avLst>
              <a:gd name="adj1" fmla="val 50000"/>
              <a:gd name="adj2" fmla="val 37500"/>
            </a:avLst>
          </a:prstGeom>
          <a:solidFill>
            <a:schemeClr val="accent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65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28293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9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420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60421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60422" name="AutoShape 11"/>
          <p:cNvSpPr>
            <a:spLocks noChangeArrowheads="1"/>
          </p:cNvSpPr>
          <p:nvPr/>
        </p:nvSpPr>
        <p:spPr bwMode="auto">
          <a:xfrm>
            <a:off x="457200" y="304800"/>
            <a:ext cx="8534400" cy="6858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>
                <a:solidFill>
                  <a:schemeClr val="tx2"/>
                </a:solidFill>
                <a:latin typeface="Times New Roman" panose="02020603050405020304" pitchFamily="18" charset="0"/>
              </a:rPr>
              <a:t>Финансовая помощь бюджетам поселений</a:t>
            </a:r>
          </a:p>
        </p:txBody>
      </p:sp>
      <p:sp>
        <p:nvSpPr>
          <p:cNvPr id="65543" name="AutoShape 11"/>
          <p:cNvSpPr>
            <a:spLocks noChangeArrowheads="1"/>
          </p:cNvSpPr>
          <p:nvPr/>
        </p:nvSpPr>
        <p:spPr bwMode="auto">
          <a:xfrm>
            <a:off x="533400" y="2819400"/>
            <a:ext cx="19050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en-US" sz="2500" b="1" dirty="0" smtClean="0">
                <a:solidFill>
                  <a:schemeClr val="tx2"/>
                </a:solidFill>
                <a:latin typeface="Times New Roman" pitchFamily="18" charset="0"/>
              </a:rPr>
              <a:t>3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65544" name="AutoShape 11"/>
          <p:cNvSpPr>
            <a:spLocks noChangeArrowheads="1"/>
          </p:cNvSpPr>
          <p:nvPr/>
        </p:nvSpPr>
        <p:spPr bwMode="auto">
          <a:xfrm>
            <a:off x="3581400" y="2895600"/>
            <a:ext cx="18288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en-US" sz="2500" b="1" dirty="0" smtClean="0">
                <a:solidFill>
                  <a:schemeClr val="tx2"/>
                </a:solidFill>
                <a:latin typeface="Times New Roman" pitchFamily="18" charset="0"/>
              </a:rPr>
              <a:t>4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65545" name="AutoShape 11"/>
          <p:cNvSpPr>
            <a:spLocks noChangeArrowheads="1"/>
          </p:cNvSpPr>
          <p:nvPr/>
        </p:nvSpPr>
        <p:spPr bwMode="auto">
          <a:xfrm>
            <a:off x="6553200" y="2819400"/>
            <a:ext cx="17526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20</a:t>
            </a:r>
            <a:r>
              <a:rPr lang="en-US" sz="2500" b="1" dirty="0" smtClean="0">
                <a:solidFill>
                  <a:schemeClr val="tx2"/>
                </a:solidFill>
                <a:latin typeface="Times New Roman" pitchFamily="18" charset="0"/>
              </a:rPr>
              <a:t>2</a:t>
            </a:r>
            <a:r>
              <a:rPr lang="en-US" sz="2500" b="1" dirty="0">
                <a:solidFill>
                  <a:schemeClr val="tx2"/>
                </a:solidFill>
                <a:latin typeface="Times New Roman" pitchFamily="18" charset="0"/>
              </a:rPr>
              <a:t>5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60426" name="AutoShape 11"/>
          <p:cNvSpPr>
            <a:spLocks noChangeArrowheads="1"/>
          </p:cNvSpPr>
          <p:nvPr/>
        </p:nvSpPr>
        <p:spPr bwMode="auto">
          <a:xfrm>
            <a:off x="457200" y="3810000"/>
            <a:ext cx="1981200" cy="9144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38,1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65547" name="AutoShape 29"/>
          <p:cNvSpPr>
            <a:spLocks noChangeArrowheads="1"/>
          </p:cNvSpPr>
          <p:nvPr/>
        </p:nvSpPr>
        <p:spPr bwMode="auto">
          <a:xfrm>
            <a:off x="1143000" y="3352800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65548" name="AutoShape 11"/>
          <p:cNvSpPr>
            <a:spLocks noChangeArrowheads="1"/>
          </p:cNvSpPr>
          <p:nvPr/>
        </p:nvSpPr>
        <p:spPr bwMode="auto">
          <a:xfrm>
            <a:off x="457200" y="1219200"/>
            <a:ext cx="8534400" cy="13716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300" b="1" dirty="0">
                <a:solidFill>
                  <a:schemeClr val="tx2"/>
                </a:solidFill>
                <a:latin typeface="Times New Roman" pitchFamily="18" charset="0"/>
              </a:rPr>
              <a:t>Финансовая помощь бюджетам </a:t>
            </a:r>
          </a:p>
          <a:p>
            <a:pPr algn="ctr" eaLnBrk="1" hangingPunct="1">
              <a:defRPr/>
            </a:pPr>
            <a:r>
              <a:rPr lang="ru-RU" sz="2300" b="1" dirty="0">
                <a:solidFill>
                  <a:schemeClr val="tx2"/>
                </a:solidFill>
                <a:latin typeface="Times New Roman" pitchFamily="18" charset="0"/>
              </a:rPr>
              <a:t>поселений оказывается из областного бюджета </a:t>
            </a:r>
          </a:p>
        </p:txBody>
      </p:sp>
      <p:sp>
        <p:nvSpPr>
          <p:cNvPr id="60429" name="AutoShape 11"/>
          <p:cNvSpPr>
            <a:spLocks noChangeArrowheads="1"/>
          </p:cNvSpPr>
          <p:nvPr/>
        </p:nvSpPr>
        <p:spPr bwMode="auto">
          <a:xfrm>
            <a:off x="3581400" y="3886200"/>
            <a:ext cx="1981200" cy="838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33,1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60430" name="AutoShape 11"/>
          <p:cNvSpPr>
            <a:spLocks noChangeArrowheads="1"/>
          </p:cNvSpPr>
          <p:nvPr/>
        </p:nvSpPr>
        <p:spPr bwMode="auto">
          <a:xfrm>
            <a:off x="6477000" y="3886200"/>
            <a:ext cx="1981200" cy="838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30,5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65551" name="AutoShape 29"/>
          <p:cNvSpPr>
            <a:spLocks noChangeArrowheads="1"/>
          </p:cNvSpPr>
          <p:nvPr/>
        </p:nvSpPr>
        <p:spPr bwMode="auto">
          <a:xfrm>
            <a:off x="4267200" y="3429000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65552" name="AutoShape 29"/>
          <p:cNvSpPr>
            <a:spLocks noChangeArrowheads="1"/>
          </p:cNvSpPr>
          <p:nvPr/>
        </p:nvSpPr>
        <p:spPr bwMode="auto">
          <a:xfrm>
            <a:off x="7239000" y="3352800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66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63194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3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44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61445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61446" name="AutoShape 11"/>
          <p:cNvSpPr>
            <a:spLocks noChangeArrowheads="1"/>
          </p:cNvSpPr>
          <p:nvPr/>
        </p:nvSpPr>
        <p:spPr bwMode="auto">
          <a:xfrm>
            <a:off x="457200" y="304800"/>
            <a:ext cx="8229600" cy="12954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Социальная помощь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dirty="0">
                <a:solidFill>
                  <a:schemeClr val="tx2"/>
                </a:solidFill>
                <a:latin typeface="Times New Roman" panose="02020603050405020304" pitchFamily="18" charset="0"/>
              </a:rPr>
              <a:t>ф</a:t>
            </a:r>
            <a:r>
              <a:rPr lang="ru-RU" altLang="ru-RU" sz="25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изическим лицам из </a:t>
            </a:r>
            <a:r>
              <a:rPr lang="ru-RU" altLang="ru-RU" sz="2500" dirty="0">
                <a:solidFill>
                  <a:schemeClr val="tx2"/>
                </a:solidFill>
                <a:latin typeface="Times New Roman" panose="02020603050405020304" pitchFamily="18" charset="0"/>
              </a:rPr>
              <a:t>бюджета </a:t>
            </a:r>
            <a:endParaRPr lang="ru-RU" altLang="ru-RU" sz="2500" dirty="0" smtClean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Курского </a:t>
            </a:r>
            <a:r>
              <a:rPr lang="ru-RU" altLang="ru-RU" sz="2500" dirty="0">
                <a:solidFill>
                  <a:schemeClr val="tx2"/>
                </a:solidFill>
                <a:latin typeface="Times New Roman" panose="02020603050405020304" pitchFamily="18" charset="0"/>
              </a:rPr>
              <a:t>района Курской </a:t>
            </a:r>
            <a:r>
              <a:rPr lang="ru-RU" altLang="ru-RU" sz="25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области</a:t>
            </a:r>
            <a:endParaRPr lang="ru-RU" altLang="ru-RU" sz="2500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66567" name="AutoShape 11"/>
          <p:cNvSpPr>
            <a:spLocks noChangeArrowheads="1"/>
          </p:cNvSpPr>
          <p:nvPr/>
        </p:nvSpPr>
        <p:spPr bwMode="auto">
          <a:xfrm>
            <a:off x="609600" y="1981200"/>
            <a:ext cx="8001000" cy="15240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endParaRPr lang="ru-RU" b="1" dirty="0">
              <a:latin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2300" dirty="0" smtClean="0">
                <a:latin typeface="Times New Roman" pitchFamily="18" charset="0"/>
              </a:rPr>
              <a:t>Доплата </a:t>
            </a:r>
            <a:r>
              <a:rPr lang="ru-RU" sz="2300" dirty="0">
                <a:latin typeface="Times New Roman" pitchFamily="18" charset="0"/>
              </a:rPr>
              <a:t>муниципальной пенсии, </a:t>
            </a:r>
          </a:p>
          <a:p>
            <a:pPr algn="ctr" eaLnBrk="1" hangingPunct="1">
              <a:defRPr/>
            </a:pPr>
            <a:r>
              <a:rPr lang="ru-RU" sz="2300" dirty="0">
                <a:latin typeface="Times New Roman" pitchFamily="18" charset="0"/>
              </a:rPr>
              <a:t>муниципальным служащим, вышедшим на </a:t>
            </a:r>
            <a:r>
              <a:rPr lang="ru-RU" sz="2300" dirty="0" smtClean="0">
                <a:latin typeface="Times New Roman" pitchFamily="18" charset="0"/>
              </a:rPr>
              <a:t>пенсию</a:t>
            </a:r>
            <a:endParaRPr lang="ru-RU" sz="2300" dirty="0">
              <a:latin typeface="Times New Roman" pitchFamily="18" charset="0"/>
            </a:endParaRPr>
          </a:p>
          <a:p>
            <a:pPr algn="ctr" eaLnBrk="1" hangingPunct="1">
              <a:defRPr/>
            </a:pPr>
            <a:endParaRPr lang="ru-RU" sz="2000" b="1" dirty="0">
              <a:latin typeface="Times New Roman" pitchFamily="18" charset="0"/>
            </a:endParaRPr>
          </a:p>
        </p:txBody>
      </p:sp>
      <p:sp>
        <p:nvSpPr>
          <p:cNvPr id="126991" name="AutoShape 61"/>
          <p:cNvSpPr>
            <a:spLocks noChangeArrowheads="1"/>
          </p:cNvSpPr>
          <p:nvPr/>
        </p:nvSpPr>
        <p:spPr bwMode="auto">
          <a:xfrm>
            <a:off x="381000" y="3733800"/>
            <a:ext cx="2133600" cy="11430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12700">
            <a:noFill/>
            <a:round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en-US" sz="2500" b="1" dirty="0" smtClean="0">
                <a:solidFill>
                  <a:schemeClr val="tx2"/>
                </a:solidFill>
                <a:latin typeface="Times New Roman" pitchFamily="18" charset="0"/>
              </a:rPr>
              <a:t>3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126992" name="AutoShape 61"/>
          <p:cNvSpPr>
            <a:spLocks noChangeArrowheads="1"/>
          </p:cNvSpPr>
          <p:nvPr/>
        </p:nvSpPr>
        <p:spPr bwMode="auto">
          <a:xfrm>
            <a:off x="3657600" y="3810000"/>
            <a:ext cx="2133600" cy="11430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12700">
            <a:noFill/>
            <a:round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en-US" sz="2500" b="1" dirty="0" smtClean="0">
                <a:solidFill>
                  <a:schemeClr val="tx2"/>
                </a:solidFill>
                <a:latin typeface="Times New Roman" pitchFamily="18" charset="0"/>
              </a:rPr>
              <a:t>4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126993" name="AutoShape 61"/>
          <p:cNvSpPr>
            <a:spLocks noChangeArrowheads="1"/>
          </p:cNvSpPr>
          <p:nvPr/>
        </p:nvSpPr>
        <p:spPr bwMode="auto">
          <a:xfrm>
            <a:off x="6781800" y="3810000"/>
            <a:ext cx="1981200" cy="10668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12700">
            <a:noFill/>
            <a:round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en-US" sz="2500" b="1" dirty="0" smtClean="0">
                <a:solidFill>
                  <a:schemeClr val="tx2"/>
                </a:solidFill>
                <a:latin typeface="Times New Roman" pitchFamily="18" charset="0"/>
              </a:rPr>
              <a:t>5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61451" name="AutoShape 61"/>
          <p:cNvSpPr>
            <a:spLocks noChangeArrowheads="1"/>
          </p:cNvSpPr>
          <p:nvPr/>
        </p:nvSpPr>
        <p:spPr bwMode="auto">
          <a:xfrm>
            <a:off x="533400" y="533400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latin typeface="Times New Roman" panose="02020603050405020304" pitchFamily="18" charset="0"/>
              </a:rPr>
              <a:t>1,3</a:t>
            </a:r>
            <a:endParaRPr lang="ru-RU" altLang="ru-RU" sz="1800" b="1" dirty="0">
              <a:latin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latin typeface="Times New Roman" panose="02020603050405020304" pitchFamily="18" charset="0"/>
              </a:rPr>
              <a:t>млн. </a:t>
            </a:r>
            <a:r>
              <a:rPr lang="ru-RU" altLang="ru-RU" sz="1800" b="1" dirty="0">
                <a:latin typeface="Times New Roman" panose="02020603050405020304" pitchFamily="18" charset="0"/>
              </a:rPr>
              <a:t>руб.</a:t>
            </a:r>
          </a:p>
        </p:txBody>
      </p:sp>
      <p:sp>
        <p:nvSpPr>
          <p:cNvPr id="61452" name="AutoShape 61"/>
          <p:cNvSpPr>
            <a:spLocks noChangeArrowheads="1"/>
          </p:cNvSpPr>
          <p:nvPr/>
        </p:nvSpPr>
        <p:spPr bwMode="auto">
          <a:xfrm>
            <a:off x="3810000" y="5334000"/>
            <a:ext cx="1905000" cy="838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1,3 </a:t>
            </a:r>
            <a:endParaRPr lang="ru-RU" altLang="ru-RU" sz="1800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млн.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руб.</a:t>
            </a:r>
          </a:p>
        </p:txBody>
      </p:sp>
      <p:sp>
        <p:nvSpPr>
          <p:cNvPr id="61453" name="AutoShape 61"/>
          <p:cNvSpPr>
            <a:spLocks noChangeArrowheads="1"/>
          </p:cNvSpPr>
          <p:nvPr/>
        </p:nvSpPr>
        <p:spPr bwMode="auto">
          <a:xfrm>
            <a:off x="6934200" y="5334000"/>
            <a:ext cx="1828800" cy="838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1,3</a:t>
            </a:r>
            <a:endParaRPr lang="ru-RU" altLang="ru-RU" sz="1800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тыс. руб.</a:t>
            </a:r>
          </a:p>
        </p:txBody>
      </p:sp>
      <p:sp>
        <p:nvSpPr>
          <p:cNvPr id="66574" name="AutoShape 29"/>
          <p:cNvSpPr>
            <a:spLocks noChangeArrowheads="1"/>
          </p:cNvSpPr>
          <p:nvPr/>
        </p:nvSpPr>
        <p:spPr bwMode="auto">
          <a:xfrm>
            <a:off x="1143000" y="4953000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66575" name="AutoShape 29"/>
          <p:cNvSpPr>
            <a:spLocks noChangeArrowheads="1"/>
          </p:cNvSpPr>
          <p:nvPr/>
        </p:nvSpPr>
        <p:spPr bwMode="auto">
          <a:xfrm>
            <a:off x="4572000" y="4953000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66576" name="AutoShape 29"/>
          <p:cNvSpPr>
            <a:spLocks noChangeArrowheads="1"/>
          </p:cNvSpPr>
          <p:nvPr/>
        </p:nvSpPr>
        <p:spPr bwMode="auto">
          <a:xfrm>
            <a:off x="7620000" y="4953000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67</a:t>
            </a:fld>
            <a:endParaRPr lang="ru-RU" altLang="ru-RU"/>
          </a:p>
        </p:txBody>
      </p:sp>
      <p:sp>
        <p:nvSpPr>
          <p:cNvPr id="17" name="AutoShape 29"/>
          <p:cNvSpPr>
            <a:spLocks noChangeArrowheads="1"/>
          </p:cNvSpPr>
          <p:nvPr/>
        </p:nvSpPr>
        <p:spPr bwMode="auto">
          <a:xfrm>
            <a:off x="4381500" y="1662112"/>
            <a:ext cx="457200" cy="700087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2" name="Стрелка вниз 1"/>
          <p:cNvSpPr/>
          <p:nvPr/>
        </p:nvSpPr>
        <p:spPr>
          <a:xfrm rot="2961946">
            <a:off x="1600200" y="3173089"/>
            <a:ext cx="457200" cy="8382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5549378">
            <a:off x="7183297" y="3237068"/>
            <a:ext cx="749873" cy="69500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8729166">
            <a:off x="4349931" y="3287872"/>
            <a:ext cx="749873" cy="695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2871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7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468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62469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62470" name="AutoShape 11"/>
          <p:cNvSpPr>
            <a:spLocks noChangeArrowheads="1"/>
          </p:cNvSpPr>
          <p:nvPr/>
        </p:nvSpPr>
        <p:spPr bwMode="auto">
          <a:xfrm>
            <a:off x="76200" y="117475"/>
            <a:ext cx="3684113" cy="1871207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Социальная </a:t>
            </a:r>
            <a:r>
              <a:rPr lang="ru-RU" altLang="ru-RU" sz="24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поддержка, </a:t>
            </a:r>
            <a:endParaRPr lang="ru-RU" altLang="ru-RU" sz="2400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400" dirty="0">
                <a:solidFill>
                  <a:schemeClr val="tx2"/>
                </a:solidFill>
                <a:latin typeface="Times New Roman" panose="02020603050405020304" pitchFamily="18" charset="0"/>
              </a:rPr>
              <a:t>предоставляемая </a:t>
            </a:r>
            <a:endParaRPr lang="ru-RU" altLang="ru-RU" sz="2400" dirty="0" smtClean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4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отдельным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4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категориям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4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граждан</a:t>
            </a:r>
            <a:endParaRPr lang="ru-RU" altLang="ru-RU" sz="2400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8016" name="AutoShape 61"/>
          <p:cNvSpPr>
            <a:spLocks noChangeArrowheads="1"/>
          </p:cNvSpPr>
          <p:nvPr/>
        </p:nvSpPr>
        <p:spPr bwMode="auto">
          <a:xfrm>
            <a:off x="3810000" y="5364394"/>
            <a:ext cx="16764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12700">
            <a:noFill/>
            <a:round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en-US" sz="2500" b="1" dirty="0" smtClean="0">
                <a:solidFill>
                  <a:schemeClr val="tx2"/>
                </a:solidFill>
                <a:latin typeface="Times New Roman" pitchFamily="18" charset="0"/>
              </a:rPr>
              <a:t>4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128017" name="AutoShape 61"/>
          <p:cNvSpPr>
            <a:spLocks noChangeArrowheads="1"/>
          </p:cNvSpPr>
          <p:nvPr/>
        </p:nvSpPr>
        <p:spPr bwMode="auto">
          <a:xfrm>
            <a:off x="6591300" y="5334190"/>
            <a:ext cx="1600200" cy="47625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12700">
            <a:noFill/>
            <a:round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en-US" sz="2500" b="1" dirty="0" smtClean="0">
                <a:solidFill>
                  <a:schemeClr val="tx2"/>
                </a:solidFill>
                <a:latin typeface="Times New Roman" pitchFamily="18" charset="0"/>
              </a:rPr>
              <a:t>5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62475" name="AutoShape 61"/>
          <p:cNvSpPr>
            <a:spLocks noChangeArrowheads="1"/>
          </p:cNvSpPr>
          <p:nvPr/>
        </p:nvSpPr>
        <p:spPr bwMode="auto">
          <a:xfrm>
            <a:off x="609600" y="6164494"/>
            <a:ext cx="1600200" cy="541106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108,7</a:t>
            </a:r>
            <a:endParaRPr lang="ru-RU" altLang="ru-RU" sz="1800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млн.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руб.</a:t>
            </a:r>
          </a:p>
        </p:txBody>
      </p:sp>
      <p:sp>
        <p:nvSpPr>
          <p:cNvPr id="62476" name="AutoShape 61"/>
          <p:cNvSpPr>
            <a:spLocks noChangeArrowheads="1"/>
          </p:cNvSpPr>
          <p:nvPr/>
        </p:nvSpPr>
        <p:spPr bwMode="auto">
          <a:xfrm>
            <a:off x="3886200" y="6164494"/>
            <a:ext cx="1600200" cy="541106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33,1</a:t>
            </a:r>
            <a:endParaRPr lang="ru-RU" altLang="ru-RU" sz="1800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млн.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руб.</a:t>
            </a:r>
          </a:p>
        </p:txBody>
      </p:sp>
      <p:sp>
        <p:nvSpPr>
          <p:cNvPr id="62477" name="AutoShape 61"/>
          <p:cNvSpPr>
            <a:spLocks noChangeArrowheads="1"/>
          </p:cNvSpPr>
          <p:nvPr/>
        </p:nvSpPr>
        <p:spPr bwMode="auto">
          <a:xfrm>
            <a:off x="6629400" y="6164493"/>
            <a:ext cx="1600200" cy="556981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33,1</a:t>
            </a:r>
            <a:endParaRPr lang="ru-RU" altLang="ru-RU" sz="1800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млн.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руб.</a:t>
            </a:r>
          </a:p>
        </p:txBody>
      </p:sp>
      <p:sp>
        <p:nvSpPr>
          <p:cNvPr id="67599" name="AutoShape 29"/>
          <p:cNvSpPr>
            <a:spLocks noChangeArrowheads="1"/>
          </p:cNvSpPr>
          <p:nvPr/>
        </p:nvSpPr>
        <p:spPr bwMode="auto">
          <a:xfrm>
            <a:off x="4419600" y="5783919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67600" name="AutoShape 29"/>
          <p:cNvSpPr>
            <a:spLocks noChangeArrowheads="1"/>
          </p:cNvSpPr>
          <p:nvPr/>
        </p:nvSpPr>
        <p:spPr bwMode="auto">
          <a:xfrm>
            <a:off x="7162800" y="5783492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569" y="1943485"/>
            <a:ext cx="2892972" cy="3382421"/>
          </a:xfrm>
          <a:prstGeom prst="rect">
            <a:avLst/>
          </a:prstGeom>
        </p:spPr>
      </p:pic>
      <p:sp>
        <p:nvSpPr>
          <p:cNvPr id="128015" name="AutoShape 61"/>
          <p:cNvSpPr>
            <a:spLocks noChangeArrowheads="1"/>
          </p:cNvSpPr>
          <p:nvPr/>
        </p:nvSpPr>
        <p:spPr bwMode="auto">
          <a:xfrm>
            <a:off x="225262" y="5401241"/>
            <a:ext cx="16002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12700">
            <a:noFill/>
            <a:round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en-US" sz="2500" b="1" dirty="0" smtClean="0">
                <a:solidFill>
                  <a:schemeClr val="tx2"/>
                </a:solidFill>
                <a:latin typeface="Times New Roman" pitchFamily="18" charset="0"/>
              </a:rPr>
              <a:t>3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68</a:t>
            </a:fld>
            <a:endParaRPr lang="ru-RU" altLang="ru-RU" dirty="0"/>
          </a:p>
        </p:txBody>
      </p:sp>
      <p:sp>
        <p:nvSpPr>
          <p:cNvPr id="67598" name="AutoShape 29"/>
          <p:cNvSpPr>
            <a:spLocks noChangeArrowheads="1"/>
          </p:cNvSpPr>
          <p:nvPr/>
        </p:nvSpPr>
        <p:spPr bwMode="auto">
          <a:xfrm>
            <a:off x="1181100" y="5821594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67591" name="AutoShape 11"/>
          <p:cNvSpPr>
            <a:spLocks noChangeArrowheads="1"/>
          </p:cNvSpPr>
          <p:nvPr/>
        </p:nvSpPr>
        <p:spPr bwMode="auto">
          <a:xfrm>
            <a:off x="3260841" y="304800"/>
            <a:ext cx="5883159" cy="5011284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marL="342900" indent="-342900" algn="ctr" eaLnBrk="1" hangingPunct="1">
              <a:buAutoNum type="arabicPeriod"/>
              <a:defRPr/>
            </a:pPr>
            <a:endParaRPr lang="ru-RU" sz="1500" dirty="0" smtClean="0">
              <a:latin typeface="Times New Roman" pitchFamily="18" charset="0"/>
            </a:endParaRPr>
          </a:p>
          <a:p>
            <a:pPr marL="342900" indent="-342900" algn="ctr" eaLnBrk="1" hangingPunct="1">
              <a:buAutoNum type="arabicPeriod"/>
              <a:defRPr/>
            </a:pPr>
            <a:endParaRPr lang="ru-RU" sz="1500" dirty="0">
              <a:latin typeface="Times New Roman" pitchFamily="18" charset="0"/>
            </a:endParaRPr>
          </a:p>
          <a:p>
            <a:pPr marL="342900" indent="-342900" algn="ctr" eaLnBrk="1" hangingPunct="1">
              <a:buAutoNum type="arabicPeriod"/>
              <a:defRPr/>
            </a:pPr>
            <a:endParaRPr lang="ru-RU" sz="1500" dirty="0" smtClean="0">
              <a:latin typeface="Times New Roman" pitchFamily="18" charset="0"/>
            </a:endParaRPr>
          </a:p>
          <a:p>
            <a:pPr marL="342900" indent="-342900" algn="ctr" eaLnBrk="1" hangingPunct="1">
              <a:buAutoNum type="arabicPeriod"/>
              <a:defRPr/>
            </a:pPr>
            <a:endParaRPr lang="ru-RU" sz="1500" dirty="0">
              <a:latin typeface="Times New Roman" pitchFamily="18" charset="0"/>
            </a:endParaRPr>
          </a:p>
          <a:p>
            <a:pPr marL="342900" indent="-342900" algn="ctr" eaLnBrk="1" hangingPunct="1">
              <a:buAutoNum type="arabicPeriod"/>
              <a:defRPr/>
            </a:pPr>
            <a:endParaRPr lang="ru-RU" sz="1500" dirty="0" smtClean="0">
              <a:latin typeface="Times New Roman" pitchFamily="18" charset="0"/>
            </a:endParaRPr>
          </a:p>
          <a:p>
            <a:pPr marL="342900" indent="-342900" algn="ctr" eaLnBrk="1" hangingPunct="1">
              <a:buAutoNum type="arabicPeriod"/>
              <a:defRPr/>
            </a:pPr>
            <a:endParaRPr lang="ru-RU" sz="1500" dirty="0" smtClean="0">
              <a:latin typeface="Times New Roman" pitchFamily="18" charset="0"/>
            </a:endParaRPr>
          </a:p>
          <a:p>
            <a:pPr marL="342900" indent="-342900" algn="ctr" eaLnBrk="1" hangingPunct="1">
              <a:buAutoNum type="arabicPeriod"/>
              <a:defRPr/>
            </a:pPr>
            <a:endParaRPr lang="ru-RU" sz="1500" dirty="0">
              <a:latin typeface="Times New Roman" pitchFamily="18" charset="0"/>
            </a:endParaRPr>
          </a:p>
          <a:p>
            <a:pPr marL="342900" indent="-342900" algn="ctr" eaLnBrk="1" hangingPunct="1">
              <a:buAutoNum type="arabicPeriod"/>
              <a:defRPr/>
            </a:pPr>
            <a:endParaRPr lang="ru-RU" sz="1500" dirty="0" smtClean="0">
              <a:latin typeface="Times New Roman" pitchFamily="18" charset="0"/>
            </a:endParaRPr>
          </a:p>
          <a:p>
            <a:pPr marL="342900" indent="-342900" algn="ctr" eaLnBrk="1" hangingPunct="1">
              <a:buAutoNum type="arabicPeriod"/>
              <a:defRPr/>
            </a:pPr>
            <a:endParaRPr lang="ru-RU" sz="1500" dirty="0">
              <a:latin typeface="Times New Roman" pitchFamily="18" charset="0"/>
            </a:endParaRPr>
          </a:p>
          <a:p>
            <a:pPr marL="342900" indent="-342900" algn="ctr" eaLnBrk="1" hangingPunct="1">
              <a:buAutoNum type="arabicPeriod"/>
              <a:defRPr/>
            </a:pPr>
            <a:r>
              <a:rPr lang="ru-RU" sz="1500" b="1" u="sng" dirty="0" smtClean="0">
                <a:latin typeface="Times New Roman" pitchFamily="18" charset="0"/>
              </a:rPr>
              <a:t>Реализация мероприятий по обеспечению </a:t>
            </a:r>
          </a:p>
          <a:p>
            <a:pPr algn="ctr" eaLnBrk="1" hangingPunct="1">
              <a:defRPr/>
            </a:pPr>
            <a:r>
              <a:rPr lang="ru-RU" sz="1500" b="1" u="sng" dirty="0" smtClean="0">
                <a:latin typeface="Times New Roman" pitchFamily="18" charset="0"/>
              </a:rPr>
              <a:t>жильем молодых семей:</a:t>
            </a:r>
          </a:p>
          <a:p>
            <a:pPr algn="ctr" eaLnBrk="1" hangingPunct="1">
              <a:defRPr/>
            </a:pPr>
            <a:r>
              <a:rPr lang="ru-RU" sz="1500" dirty="0" smtClean="0">
                <a:latin typeface="Times New Roman" pitchFamily="18" charset="0"/>
              </a:rPr>
              <a:t>2023 г. – 1,8 млн. руб., 2024 г. – 3,0 млн. руб., 2025 г. -  3,0 млн. руб.;</a:t>
            </a:r>
          </a:p>
          <a:p>
            <a:pPr algn="ctr" eaLnBrk="1" hangingPunct="1">
              <a:defRPr/>
            </a:pPr>
            <a:r>
              <a:rPr lang="ru-RU" sz="1500" b="1" dirty="0" smtClean="0">
                <a:latin typeface="Times New Roman" pitchFamily="18" charset="0"/>
              </a:rPr>
              <a:t>2. </a:t>
            </a:r>
            <a:r>
              <a:rPr lang="ru-RU" sz="1500" b="1" u="sng" dirty="0" smtClean="0">
                <a:latin typeface="Times New Roman" pitchFamily="18" charset="0"/>
              </a:rPr>
              <a:t>Социальная поддержка реабилитированных лиц и лиц, </a:t>
            </a:r>
          </a:p>
          <a:p>
            <a:pPr algn="ctr" eaLnBrk="1" hangingPunct="1">
              <a:defRPr/>
            </a:pPr>
            <a:r>
              <a:rPr lang="ru-RU" sz="1500" b="1" u="sng" dirty="0">
                <a:latin typeface="Times New Roman" pitchFamily="18" charset="0"/>
              </a:rPr>
              <a:t>п</a:t>
            </a:r>
            <a:r>
              <a:rPr lang="ru-RU" sz="1500" b="1" u="sng" dirty="0" smtClean="0">
                <a:latin typeface="Times New Roman" pitchFamily="18" charset="0"/>
              </a:rPr>
              <a:t>ризнанных пострадавшими от политических репрессий:</a:t>
            </a:r>
          </a:p>
          <a:p>
            <a:pPr algn="ctr" eaLnBrk="1" hangingPunct="1">
              <a:defRPr/>
            </a:pPr>
            <a:r>
              <a:rPr lang="ru-RU" sz="1500" dirty="0">
                <a:latin typeface="Times New Roman" pitchFamily="18" charset="0"/>
              </a:rPr>
              <a:t>2023 г. – </a:t>
            </a:r>
            <a:r>
              <a:rPr lang="ru-RU" sz="1500" dirty="0" smtClean="0">
                <a:latin typeface="Times New Roman" pitchFamily="18" charset="0"/>
              </a:rPr>
              <a:t>0,2 </a:t>
            </a:r>
            <a:r>
              <a:rPr lang="ru-RU" sz="1500" dirty="0">
                <a:latin typeface="Times New Roman" pitchFamily="18" charset="0"/>
              </a:rPr>
              <a:t>млн. руб., 2024 г. – </a:t>
            </a:r>
            <a:r>
              <a:rPr lang="ru-RU" sz="1500" dirty="0" smtClean="0">
                <a:latin typeface="Times New Roman" pitchFamily="18" charset="0"/>
              </a:rPr>
              <a:t>0,2 </a:t>
            </a:r>
            <a:r>
              <a:rPr lang="ru-RU" sz="1500" dirty="0">
                <a:latin typeface="Times New Roman" pitchFamily="18" charset="0"/>
              </a:rPr>
              <a:t>млн. руб., </a:t>
            </a:r>
            <a:r>
              <a:rPr lang="ru-RU" sz="1500" dirty="0" smtClean="0">
                <a:latin typeface="Times New Roman" pitchFamily="18" charset="0"/>
              </a:rPr>
              <a:t>2025 г. - 0,2 </a:t>
            </a:r>
            <a:r>
              <a:rPr lang="ru-RU" sz="1500" dirty="0">
                <a:latin typeface="Times New Roman" pitchFamily="18" charset="0"/>
              </a:rPr>
              <a:t>млн. руб</a:t>
            </a:r>
            <a:r>
              <a:rPr lang="ru-RU" sz="1500" dirty="0" smtClean="0">
                <a:latin typeface="Times New Roman" pitchFamily="18" charset="0"/>
              </a:rPr>
              <a:t>.;</a:t>
            </a:r>
          </a:p>
          <a:p>
            <a:pPr algn="ctr" eaLnBrk="1" hangingPunct="1">
              <a:defRPr/>
            </a:pPr>
            <a:r>
              <a:rPr lang="ru-RU" sz="1500" b="1" dirty="0" smtClean="0">
                <a:latin typeface="Times New Roman" pitchFamily="18" charset="0"/>
              </a:rPr>
              <a:t>3. </a:t>
            </a:r>
            <a:r>
              <a:rPr lang="ru-RU" sz="1500" b="1" u="sng" dirty="0" smtClean="0">
                <a:latin typeface="Times New Roman" pitchFamily="18" charset="0"/>
              </a:rPr>
              <a:t>Предоставление социальной поддержки отдельным категориям </a:t>
            </a:r>
          </a:p>
          <a:p>
            <a:pPr algn="ctr" eaLnBrk="1" hangingPunct="1">
              <a:defRPr/>
            </a:pPr>
            <a:r>
              <a:rPr lang="ru-RU" sz="1500" b="1" u="sng" dirty="0">
                <a:latin typeface="Times New Roman" pitchFamily="18" charset="0"/>
              </a:rPr>
              <a:t>г</a:t>
            </a:r>
            <a:r>
              <a:rPr lang="ru-RU" sz="1500" b="1" u="sng" dirty="0" smtClean="0">
                <a:latin typeface="Times New Roman" pitchFamily="18" charset="0"/>
              </a:rPr>
              <a:t>раждан по обеспечению продовольственными товарами:</a:t>
            </a:r>
          </a:p>
          <a:p>
            <a:pPr algn="ctr" eaLnBrk="1" hangingPunct="1">
              <a:defRPr/>
            </a:pPr>
            <a:r>
              <a:rPr lang="ru-RU" sz="1500" dirty="0">
                <a:latin typeface="Times New Roman" pitchFamily="18" charset="0"/>
              </a:rPr>
              <a:t>2023 г. – </a:t>
            </a:r>
            <a:r>
              <a:rPr lang="ru-RU" sz="1500" dirty="0" smtClean="0">
                <a:latin typeface="Times New Roman" pitchFamily="18" charset="0"/>
              </a:rPr>
              <a:t>1,7 </a:t>
            </a:r>
            <a:r>
              <a:rPr lang="ru-RU" sz="1500" dirty="0">
                <a:latin typeface="Times New Roman" pitchFamily="18" charset="0"/>
              </a:rPr>
              <a:t>млн. руб., 2024 г. – </a:t>
            </a:r>
            <a:r>
              <a:rPr lang="ru-RU" sz="1500" dirty="0" smtClean="0">
                <a:latin typeface="Times New Roman" pitchFamily="18" charset="0"/>
              </a:rPr>
              <a:t>1,7 </a:t>
            </a:r>
            <a:r>
              <a:rPr lang="ru-RU" sz="1500" dirty="0">
                <a:latin typeface="Times New Roman" pitchFamily="18" charset="0"/>
              </a:rPr>
              <a:t>млн. руб., </a:t>
            </a:r>
            <a:r>
              <a:rPr lang="ru-RU" sz="1500" dirty="0" smtClean="0">
                <a:latin typeface="Times New Roman" pitchFamily="18" charset="0"/>
              </a:rPr>
              <a:t>2025 г. - 1,7 </a:t>
            </a:r>
            <a:r>
              <a:rPr lang="ru-RU" sz="1500" dirty="0">
                <a:latin typeface="Times New Roman" pitchFamily="18" charset="0"/>
              </a:rPr>
              <a:t>млн. руб</a:t>
            </a:r>
            <a:r>
              <a:rPr lang="ru-RU" sz="1500" dirty="0" smtClean="0">
                <a:latin typeface="Times New Roman" pitchFamily="18" charset="0"/>
              </a:rPr>
              <a:t>.;</a:t>
            </a:r>
          </a:p>
          <a:p>
            <a:pPr algn="ctr" eaLnBrk="1" hangingPunct="1">
              <a:defRPr/>
            </a:pPr>
            <a:r>
              <a:rPr lang="ru-RU" sz="1500" b="1" dirty="0" smtClean="0">
                <a:latin typeface="Times New Roman" pitchFamily="18" charset="0"/>
              </a:rPr>
              <a:t>4. </a:t>
            </a:r>
            <a:r>
              <a:rPr lang="ru-RU" sz="1500" b="1" u="sng" dirty="0" smtClean="0">
                <a:latin typeface="Times New Roman" pitchFamily="18" charset="0"/>
              </a:rPr>
              <a:t>Меры социальной поддержки ветеранов труда:</a:t>
            </a:r>
          </a:p>
          <a:p>
            <a:pPr algn="ctr" eaLnBrk="1" hangingPunct="1">
              <a:defRPr/>
            </a:pPr>
            <a:r>
              <a:rPr lang="ru-RU" sz="1500" dirty="0">
                <a:latin typeface="Times New Roman" pitchFamily="18" charset="0"/>
              </a:rPr>
              <a:t>2023 г. – </a:t>
            </a:r>
            <a:r>
              <a:rPr lang="ru-RU" sz="1500" dirty="0" smtClean="0">
                <a:latin typeface="Times New Roman" pitchFamily="18" charset="0"/>
              </a:rPr>
              <a:t>17,1 </a:t>
            </a:r>
            <a:r>
              <a:rPr lang="ru-RU" sz="1500" dirty="0">
                <a:latin typeface="Times New Roman" pitchFamily="18" charset="0"/>
              </a:rPr>
              <a:t>млн. руб., 2024 г. – </a:t>
            </a:r>
            <a:r>
              <a:rPr lang="ru-RU" sz="1500" dirty="0" smtClean="0">
                <a:latin typeface="Times New Roman" pitchFamily="18" charset="0"/>
              </a:rPr>
              <a:t>17,1 </a:t>
            </a:r>
            <a:r>
              <a:rPr lang="ru-RU" sz="1500" dirty="0">
                <a:latin typeface="Times New Roman" pitchFamily="18" charset="0"/>
              </a:rPr>
              <a:t>млн. руб., </a:t>
            </a:r>
            <a:r>
              <a:rPr lang="ru-RU" sz="1500" dirty="0" smtClean="0">
                <a:latin typeface="Times New Roman" pitchFamily="18" charset="0"/>
              </a:rPr>
              <a:t>2025 г. -17,1 </a:t>
            </a:r>
            <a:r>
              <a:rPr lang="ru-RU" sz="1500" dirty="0">
                <a:latin typeface="Times New Roman" pitchFamily="18" charset="0"/>
              </a:rPr>
              <a:t>млн. руб</a:t>
            </a:r>
            <a:r>
              <a:rPr lang="ru-RU" sz="1500" dirty="0" smtClean="0">
                <a:latin typeface="Times New Roman" pitchFamily="18" charset="0"/>
              </a:rPr>
              <a:t>.;</a:t>
            </a:r>
          </a:p>
          <a:p>
            <a:pPr algn="ctr" eaLnBrk="1" hangingPunct="1">
              <a:defRPr/>
            </a:pPr>
            <a:r>
              <a:rPr lang="ru-RU" sz="1500" b="1" dirty="0" smtClean="0">
                <a:latin typeface="Times New Roman" pitchFamily="18" charset="0"/>
              </a:rPr>
              <a:t>5. </a:t>
            </a:r>
            <a:r>
              <a:rPr lang="ru-RU" sz="1500" b="1" u="sng" dirty="0" smtClean="0">
                <a:latin typeface="Times New Roman" pitchFamily="18" charset="0"/>
              </a:rPr>
              <a:t>Меры социальной поддержки тружеников тыла:</a:t>
            </a:r>
          </a:p>
          <a:p>
            <a:pPr algn="ctr" eaLnBrk="1" hangingPunct="1">
              <a:defRPr/>
            </a:pPr>
            <a:r>
              <a:rPr lang="ru-RU" sz="1500" dirty="0">
                <a:latin typeface="Times New Roman" pitchFamily="18" charset="0"/>
              </a:rPr>
              <a:t>2023 г. – </a:t>
            </a:r>
            <a:r>
              <a:rPr lang="ru-RU" sz="1500" dirty="0" smtClean="0">
                <a:latin typeface="Times New Roman" pitchFamily="18" charset="0"/>
              </a:rPr>
              <a:t>1,3 </a:t>
            </a:r>
            <a:r>
              <a:rPr lang="ru-RU" sz="1500" dirty="0">
                <a:latin typeface="Times New Roman" pitchFamily="18" charset="0"/>
              </a:rPr>
              <a:t>млн. руб., 2024 г. – </a:t>
            </a:r>
            <a:r>
              <a:rPr lang="ru-RU" sz="1500" dirty="0" smtClean="0">
                <a:latin typeface="Times New Roman" pitchFamily="18" charset="0"/>
              </a:rPr>
              <a:t>1,3 </a:t>
            </a:r>
            <a:r>
              <a:rPr lang="ru-RU" sz="1500" dirty="0">
                <a:latin typeface="Times New Roman" pitchFamily="18" charset="0"/>
              </a:rPr>
              <a:t>млн. руб., </a:t>
            </a:r>
            <a:r>
              <a:rPr lang="ru-RU" sz="1500" dirty="0" smtClean="0">
                <a:latin typeface="Times New Roman" pitchFamily="18" charset="0"/>
              </a:rPr>
              <a:t>2025 г. - 1,3 </a:t>
            </a:r>
            <a:r>
              <a:rPr lang="ru-RU" sz="1500" dirty="0">
                <a:latin typeface="Times New Roman" pitchFamily="18" charset="0"/>
              </a:rPr>
              <a:t>млн. руб</a:t>
            </a:r>
            <a:r>
              <a:rPr lang="ru-RU" sz="1500" dirty="0" smtClean="0">
                <a:latin typeface="Times New Roman" pitchFamily="18" charset="0"/>
              </a:rPr>
              <a:t>.;</a:t>
            </a:r>
          </a:p>
          <a:p>
            <a:pPr algn="ctr" eaLnBrk="1" hangingPunct="1">
              <a:defRPr/>
            </a:pPr>
            <a:r>
              <a:rPr lang="ru-RU" sz="1500" b="1" dirty="0" smtClean="0">
                <a:latin typeface="Times New Roman" pitchFamily="18" charset="0"/>
              </a:rPr>
              <a:t>6. </a:t>
            </a:r>
            <a:r>
              <a:rPr lang="ru-RU" sz="1500" b="1" u="sng" dirty="0" smtClean="0">
                <a:latin typeface="Times New Roman" pitchFamily="18" charset="0"/>
              </a:rPr>
              <a:t>Ежемесячное пособие на ребенка:</a:t>
            </a:r>
          </a:p>
          <a:p>
            <a:pPr algn="ctr" eaLnBrk="1" hangingPunct="1">
              <a:defRPr/>
            </a:pPr>
            <a:r>
              <a:rPr lang="ru-RU" sz="1500" dirty="0">
                <a:latin typeface="Times New Roman" pitchFamily="18" charset="0"/>
              </a:rPr>
              <a:t>2023 г. – 3</a:t>
            </a:r>
            <a:r>
              <a:rPr lang="ru-RU" sz="1500" dirty="0" smtClean="0">
                <a:latin typeface="Times New Roman" pitchFamily="18" charset="0"/>
              </a:rPr>
              <a:t>,1 </a:t>
            </a:r>
            <a:r>
              <a:rPr lang="ru-RU" sz="1500" dirty="0">
                <a:latin typeface="Times New Roman" pitchFamily="18" charset="0"/>
              </a:rPr>
              <a:t>млн. руб., 2024 г. – 3</a:t>
            </a:r>
            <a:r>
              <a:rPr lang="ru-RU" sz="1500" dirty="0" smtClean="0">
                <a:latin typeface="Times New Roman" pitchFamily="18" charset="0"/>
              </a:rPr>
              <a:t>,1 </a:t>
            </a:r>
            <a:r>
              <a:rPr lang="ru-RU" sz="1500" dirty="0">
                <a:latin typeface="Times New Roman" pitchFamily="18" charset="0"/>
              </a:rPr>
              <a:t>млн. руб., </a:t>
            </a:r>
            <a:r>
              <a:rPr lang="ru-RU" sz="1500" dirty="0" smtClean="0">
                <a:latin typeface="Times New Roman" pitchFamily="18" charset="0"/>
              </a:rPr>
              <a:t>2025 г. - 3,1 </a:t>
            </a:r>
            <a:r>
              <a:rPr lang="ru-RU" sz="1500" dirty="0">
                <a:latin typeface="Times New Roman" pitchFamily="18" charset="0"/>
              </a:rPr>
              <a:t>млн. руб</a:t>
            </a:r>
            <a:r>
              <a:rPr lang="ru-RU" sz="1500" dirty="0" smtClean="0">
                <a:latin typeface="Times New Roman" pitchFamily="18" charset="0"/>
              </a:rPr>
              <a:t>.;</a:t>
            </a:r>
          </a:p>
          <a:p>
            <a:pPr algn="ctr" eaLnBrk="1" hangingPunct="1">
              <a:defRPr/>
            </a:pPr>
            <a:r>
              <a:rPr lang="ru-RU" sz="1500" b="1" dirty="0" smtClean="0">
                <a:latin typeface="Times New Roman" pitchFamily="18" charset="0"/>
              </a:rPr>
              <a:t>7. </a:t>
            </a:r>
            <a:r>
              <a:rPr lang="ru-RU" sz="1500" b="1" u="sng" dirty="0" smtClean="0">
                <a:latin typeface="Times New Roman" pitchFamily="18" charset="0"/>
              </a:rPr>
              <a:t>Ежемесячная денежная выплата на ребенка </a:t>
            </a:r>
          </a:p>
          <a:p>
            <a:pPr algn="ctr" eaLnBrk="1" hangingPunct="1">
              <a:defRPr/>
            </a:pPr>
            <a:r>
              <a:rPr lang="ru-RU" sz="1500" b="1" u="sng" dirty="0" smtClean="0">
                <a:latin typeface="Times New Roman" pitchFamily="18" charset="0"/>
              </a:rPr>
              <a:t>в возрасте от трех до семи лет включительно:</a:t>
            </a:r>
          </a:p>
          <a:p>
            <a:pPr algn="ctr" eaLnBrk="1" hangingPunct="1">
              <a:defRPr/>
            </a:pPr>
            <a:r>
              <a:rPr lang="ru-RU" sz="1500" dirty="0">
                <a:latin typeface="Times New Roman" pitchFamily="18" charset="0"/>
              </a:rPr>
              <a:t>2023 г. – </a:t>
            </a:r>
            <a:r>
              <a:rPr lang="ru-RU" sz="1500" dirty="0" smtClean="0">
                <a:latin typeface="Times New Roman" pitchFamily="18" charset="0"/>
              </a:rPr>
              <a:t>76,5 </a:t>
            </a:r>
            <a:r>
              <a:rPr lang="ru-RU" sz="1500" dirty="0">
                <a:latin typeface="Times New Roman" pitchFamily="18" charset="0"/>
              </a:rPr>
              <a:t>млн. руб., 2024 г</a:t>
            </a:r>
            <a:r>
              <a:rPr lang="ru-RU" sz="1500" dirty="0" smtClean="0">
                <a:latin typeface="Times New Roman" pitchFamily="18" charset="0"/>
              </a:rPr>
              <a:t>., 2025 г. – финансирование </a:t>
            </a:r>
          </a:p>
          <a:p>
            <a:pPr algn="ctr" eaLnBrk="1" hangingPunct="1">
              <a:defRPr/>
            </a:pPr>
            <a:r>
              <a:rPr lang="ru-RU" sz="1500" dirty="0" smtClean="0">
                <a:latin typeface="Times New Roman" pitchFamily="18" charset="0"/>
              </a:rPr>
              <a:t>на текущий момент не предусматривается;</a:t>
            </a:r>
          </a:p>
          <a:p>
            <a:pPr algn="ctr" eaLnBrk="1" hangingPunct="1">
              <a:defRPr/>
            </a:pPr>
            <a:r>
              <a:rPr lang="ru-RU" sz="1500" b="1" dirty="0" smtClean="0">
                <a:latin typeface="Times New Roman" pitchFamily="18" charset="0"/>
              </a:rPr>
              <a:t>8. </a:t>
            </a:r>
            <a:r>
              <a:rPr lang="ru-RU" sz="1500" b="1" u="sng" dirty="0" smtClean="0">
                <a:latin typeface="Times New Roman" pitchFamily="18" charset="0"/>
              </a:rPr>
              <a:t>Выплата компенсации части родительской платы:</a:t>
            </a:r>
          </a:p>
          <a:p>
            <a:pPr algn="ctr" eaLnBrk="1" hangingPunct="1">
              <a:defRPr/>
            </a:pPr>
            <a:r>
              <a:rPr lang="ru-RU" sz="1500" dirty="0">
                <a:latin typeface="Times New Roman" pitchFamily="18" charset="0"/>
              </a:rPr>
              <a:t>2023 г. – </a:t>
            </a:r>
            <a:r>
              <a:rPr lang="ru-RU" sz="1500" dirty="0" smtClean="0">
                <a:latin typeface="Times New Roman" pitchFamily="18" charset="0"/>
              </a:rPr>
              <a:t>7,1 </a:t>
            </a:r>
            <a:r>
              <a:rPr lang="ru-RU" sz="1500" dirty="0">
                <a:latin typeface="Times New Roman" pitchFamily="18" charset="0"/>
              </a:rPr>
              <a:t>млн. руб., 2024 г. – </a:t>
            </a:r>
            <a:r>
              <a:rPr lang="ru-RU" sz="1500" dirty="0" smtClean="0">
                <a:latin typeface="Times New Roman" pitchFamily="18" charset="0"/>
              </a:rPr>
              <a:t>6,8 </a:t>
            </a:r>
            <a:r>
              <a:rPr lang="ru-RU" sz="1500" dirty="0">
                <a:latin typeface="Times New Roman" pitchFamily="18" charset="0"/>
              </a:rPr>
              <a:t>млн. руб., </a:t>
            </a:r>
            <a:endParaRPr lang="ru-RU" sz="1500" dirty="0" smtClean="0">
              <a:latin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500" dirty="0" smtClean="0">
                <a:latin typeface="Times New Roman" pitchFamily="18" charset="0"/>
              </a:rPr>
              <a:t>2025 </a:t>
            </a:r>
            <a:r>
              <a:rPr lang="ru-RU" sz="1500" dirty="0">
                <a:latin typeface="Times New Roman" pitchFamily="18" charset="0"/>
              </a:rPr>
              <a:t>г. </a:t>
            </a:r>
            <a:r>
              <a:rPr lang="ru-RU" sz="1500" dirty="0" smtClean="0">
                <a:latin typeface="Times New Roman" pitchFamily="18" charset="0"/>
              </a:rPr>
              <a:t>– 6,8 </a:t>
            </a:r>
            <a:r>
              <a:rPr lang="ru-RU" sz="1500" dirty="0">
                <a:latin typeface="Times New Roman" pitchFamily="18" charset="0"/>
              </a:rPr>
              <a:t>млн. руб</a:t>
            </a:r>
            <a:r>
              <a:rPr lang="ru-RU" sz="1500" dirty="0" smtClean="0">
                <a:latin typeface="Times New Roman" pitchFamily="18" charset="0"/>
              </a:rPr>
              <a:t>.</a:t>
            </a:r>
            <a:endParaRPr lang="ru-RU" sz="1500" dirty="0">
              <a:latin typeface="Times New Roman" pitchFamily="18" charset="0"/>
            </a:endParaRPr>
          </a:p>
          <a:p>
            <a:pPr algn="ctr" eaLnBrk="1" hangingPunct="1">
              <a:defRPr/>
            </a:pPr>
            <a:endParaRPr lang="ru-RU" sz="1500" dirty="0">
              <a:latin typeface="Times New Roman" pitchFamily="18" charset="0"/>
            </a:endParaRPr>
          </a:p>
          <a:p>
            <a:pPr algn="ctr" eaLnBrk="1" hangingPunct="1">
              <a:defRPr/>
            </a:pPr>
            <a:endParaRPr lang="ru-RU" sz="1500" dirty="0" smtClean="0">
              <a:latin typeface="Times New Roman" pitchFamily="18" charset="0"/>
            </a:endParaRPr>
          </a:p>
          <a:p>
            <a:pPr algn="r" eaLnBrk="1" hangingPunct="1">
              <a:defRPr/>
            </a:pPr>
            <a:endParaRPr lang="ru-RU" sz="1500" dirty="0">
              <a:latin typeface="Times New Roman" pitchFamily="18" charset="0"/>
            </a:endParaRPr>
          </a:p>
          <a:p>
            <a:pPr eaLnBrk="1" hangingPunct="1">
              <a:defRPr/>
            </a:pPr>
            <a:endParaRPr lang="ru-RU" sz="1500" dirty="0">
              <a:latin typeface="Times New Roman" pitchFamily="18" charset="0"/>
            </a:endParaRPr>
          </a:p>
          <a:p>
            <a:pPr algn="ctr" eaLnBrk="1" hangingPunct="1">
              <a:defRPr/>
            </a:pPr>
            <a:endParaRPr lang="ru-RU" sz="1500" dirty="0">
              <a:latin typeface="Times New Roman" pitchFamily="18" charset="0"/>
            </a:endParaRPr>
          </a:p>
          <a:p>
            <a:pPr algn="ctr" eaLnBrk="1" hangingPunct="1">
              <a:defRPr/>
            </a:pPr>
            <a:endParaRPr lang="ru-RU" sz="1500" dirty="0">
              <a:latin typeface="Times New Roman" pitchFamily="18" charset="0"/>
            </a:endParaRPr>
          </a:p>
          <a:p>
            <a:pPr algn="ctr" eaLnBrk="1" hangingPunct="1">
              <a:defRPr/>
            </a:pPr>
            <a:endParaRPr lang="ru-RU" sz="1500" dirty="0">
              <a:latin typeface="Times New Roman" pitchFamily="18" charset="0"/>
            </a:endParaRPr>
          </a:p>
          <a:p>
            <a:pPr algn="ctr" eaLnBrk="1" hangingPunct="1">
              <a:defRPr/>
            </a:pPr>
            <a:endParaRPr lang="ru-RU" sz="1500" dirty="0" smtClean="0">
              <a:latin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500" dirty="0" smtClean="0">
                <a:latin typeface="Times New Roman" pitchFamily="18" charset="0"/>
              </a:rPr>
              <a:t> </a:t>
            </a:r>
            <a:endParaRPr lang="ru-RU" sz="1500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9361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1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3492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63493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63494" name="AutoShape 11"/>
          <p:cNvSpPr>
            <a:spLocks noChangeArrowheads="1"/>
          </p:cNvSpPr>
          <p:nvPr/>
        </p:nvSpPr>
        <p:spPr bwMode="auto">
          <a:xfrm>
            <a:off x="381000" y="304800"/>
            <a:ext cx="8534400" cy="7620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>
                <a:solidFill>
                  <a:schemeClr val="tx2"/>
                </a:solidFill>
                <a:latin typeface="Times New Roman" panose="02020603050405020304" pitchFamily="18" charset="0"/>
              </a:rPr>
              <a:t>Что такое дорожный фонд?</a:t>
            </a:r>
          </a:p>
        </p:txBody>
      </p:sp>
      <p:sp>
        <p:nvSpPr>
          <p:cNvPr id="68615" name="AutoShape 11"/>
          <p:cNvSpPr>
            <a:spLocks noChangeArrowheads="1"/>
          </p:cNvSpPr>
          <p:nvPr/>
        </p:nvSpPr>
        <p:spPr bwMode="auto">
          <a:xfrm>
            <a:off x="457200" y="3200400"/>
            <a:ext cx="19050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en-US" sz="2500" b="1" dirty="0" smtClean="0">
                <a:solidFill>
                  <a:schemeClr val="tx2"/>
                </a:solidFill>
                <a:latin typeface="Times New Roman" pitchFamily="18" charset="0"/>
              </a:rPr>
              <a:t>3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68616" name="AutoShape 11"/>
          <p:cNvSpPr>
            <a:spLocks noChangeArrowheads="1"/>
          </p:cNvSpPr>
          <p:nvPr/>
        </p:nvSpPr>
        <p:spPr bwMode="auto">
          <a:xfrm>
            <a:off x="3429000" y="3200400"/>
            <a:ext cx="18288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en-US" sz="2500" b="1" dirty="0">
                <a:solidFill>
                  <a:schemeClr val="tx2"/>
                </a:solidFill>
                <a:latin typeface="Times New Roman" pitchFamily="18" charset="0"/>
              </a:rPr>
              <a:t>4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68617" name="AutoShape 11"/>
          <p:cNvSpPr>
            <a:spLocks noChangeArrowheads="1"/>
          </p:cNvSpPr>
          <p:nvPr/>
        </p:nvSpPr>
        <p:spPr bwMode="auto">
          <a:xfrm>
            <a:off x="6629400" y="3200400"/>
            <a:ext cx="17526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20</a:t>
            </a:r>
            <a:r>
              <a:rPr lang="en-US" sz="2500" b="1" dirty="0" smtClean="0">
                <a:solidFill>
                  <a:schemeClr val="tx2"/>
                </a:solidFill>
                <a:latin typeface="Times New Roman" pitchFamily="18" charset="0"/>
              </a:rPr>
              <a:t>2</a:t>
            </a:r>
            <a:r>
              <a:rPr lang="en-US" sz="2500" b="1" dirty="0">
                <a:solidFill>
                  <a:schemeClr val="tx2"/>
                </a:solidFill>
                <a:latin typeface="Times New Roman" pitchFamily="18" charset="0"/>
              </a:rPr>
              <a:t>5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63498" name="AutoShape 11"/>
          <p:cNvSpPr>
            <a:spLocks noChangeArrowheads="1"/>
          </p:cNvSpPr>
          <p:nvPr/>
        </p:nvSpPr>
        <p:spPr bwMode="auto">
          <a:xfrm>
            <a:off x="457200" y="3886200"/>
            <a:ext cx="19050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165,2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68619" name="AutoShape 29"/>
          <p:cNvSpPr>
            <a:spLocks noChangeArrowheads="1"/>
          </p:cNvSpPr>
          <p:nvPr/>
        </p:nvSpPr>
        <p:spPr bwMode="auto">
          <a:xfrm>
            <a:off x="1143000" y="3657600"/>
            <a:ext cx="457200" cy="3048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68620" name="AutoShape 11"/>
          <p:cNvSpPr>
            <a:spLocks noChangeArrowheads="1"/>
          </p:cNvSpPr>
          <p:nvPr/>
        </p:nvSpPr>
        <p:spPr bwMode="auto">
          <a:xfrm>
            <a:off x="381000" y="1295400"/>
            <a:ext cx="5943600" cy="18288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endParaRPr lang="ru-RU" sz="1600" dirty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r>
              <a:rPr lang="ru-RU" b="1" dirty="0">
                <a:solidFill>
                  <a:schemeClr val="tx2"/>
                </a:solidFill>
                <a:latin typeface="Times New Roman" pitchFamily="18" charset="0"/>
              </a:rPr>
              <a:t>Дорожный фонд </a:t>
            </a:r>
            <a:r>
              <a:rPr lang="ru-RU" dirty="0">
                <a:solidFill>
                  <a:schemeClr val="tx2"/>
                </a:solidFill>
                <a:latin typeface="Times New Roman" pitchFamily="18" charset="0"/>
              </a:rPr>
              <a:t>–</a:t>
            </a:r>
          </a:p>
          <a:p>
            <a:pPr algn="ctr" eaLnBrk="1" hangingPunct="1">
              <a:defRPr/>
            </a:pPr>
            <a:r>
              <a:rPr lang="ru-RU" dirty="0">
                <a:solidFill>
                  <a:schemeClr val="tx2"/>
                </a:solidFill>
                <a:latin typeface="Times New Roman" pitchFamily="18" charset="0"/>
              </a:rPr>
              <a:t> это часть средств бюджета, подлежащая </a:t>
            </a:r>
            <a:endParaRPr lang="ru-RU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</a:rPr>
              <a:t>использованию в </a:t>
            </a:r>
            <a:r>
              <a:rPr lang="ru-RU" dirty="0">
                <a:solidFill>
                  <a:schemeClr val="tx2"/>
                </a:solidFill>
                <a:latin typeface="Times New Roman" pitchFamily="18" charset="0"/>
              </a:rPr>
              <a:t>целях финансирования дорожной </a:t>
            </a:r>
            <a:endParaRPr lang="ru-RU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</a:rPr>
              <a:t>деятельности в </a:t>
            </a:r>
            <a:r>
              <a:rPr lang="ru-RU" dirty="0">
                <a:solidFill>
                  <a:schemeClr val="tx2"/>
                </a:solidFill>
                <a:latin typeface="Times New Roman" pitchFamily="18" charset="0"/>
              </a:rPr>
              <a:t>отношении 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</a:rPr>
              <a:t>автомобильных </a:t>
            </a:r>
            <a:r>
              <a:rPr lang="ru-RU" dirty="0">
                <a:solidFill>
                  <a:schemeClr val="tx2"/>
                </a:solidFill>
                <a:latin typeface="Times New Roman" pitchFamily="18" charset="0"/>
              </a:rPr>
              <a:t>дорог </a:t>
            </a:r>
            <a:endParaRPr lang="ru-RU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</a:rPr>
              <a:t>общего </a:t>
            </a:r>
            <a:r>
              <a:rPr lang="ru-RU" dirty="0">
                <a:solidFill>
                  <a:schemeClr val="tx2"/>
                </a:solidFill>
                <a:latin typeface="Times New Roman" pitchFamily="18" charset="0"/>
              </a:rPr>
              <a:t>пользования</a:t>
            </a:r>
          </a:p>
          <a:p>
            <a:pPr algn="ctr" eaLnBrk="1" hangingPunct="1">
              <a:defRPr/>
            </a:pPr>
            <a:endParaRPr lang="ru-RU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63501" name="AutoShape 11"/>
          <p:cNvSpPr>
            <a:spLocks noChangeArrowheads="1"/>
          </p:cNvSpPr>
          <p:nvPr/>
        </p:nvSpPr>
        <p:spPr bwMode="auto">
          <a:xfrm>
            <a:off x="3505200" y="3886200"/>
            <a:ext cx="18288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26,8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63502" name="AutoShape 11"/>
          <p:cNvSpPr>
            <a:spLocks noChangeArrowheads="1"/>
          </p:cNvSpPr>
          <p:nvPr/>
        </p:nvSpPr>
        <p:spPr bwMode="auto">
          <a:xfrm>
            <a:off x="6629400" y="3886200"/>
            <a:ext cx="18288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30,1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63503" name="AutoShape 11"/>
          <p:cNvSpPr>
            <a:spLocks noChangeArrowheads="1"/>
          </p:cNvSpPr>
          <p:nvPr/>
        </p:nvSpPr>
        <p:spPr bwMode="auto">
          <a:xfrm>
            <a:off x="152400" y="4572000"/>
            <a:ext cx="2743200" cy="21336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400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24,3 </a:t>
            </a:r>
            <a:r>
              <a:rPr lang="ru-RU" altLang="ru-RU" sz="1400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руб. за счет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solidFill>
                  <a:schemeClr val="tx2"/>
                </a:solidFill>
                <a:latin typeface="Times New Roman" panose="02020603050405020304" pitchFamily="18" charset="0"/>
              </a:rPr>
              <a:t>акцизов на нефтепродукты;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90,3 млн</a:t>
            </a:r>
            <a:r>
              <a:rPr lang="ru-RU" altLang="ru-RU" sz="1400" dirty="0">
                <a:solidFill>
                  <a:schemeClr val="tx2"/>
                </a:solidFill>
                <a:latin typeface="Times New Roman" panose="02020603050405020304" pitchFamily="18" charset="0"/>
              </a:rPr>
              <a:t>. руб. за счет доходов от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solidFill>
                  <a:schemeClr val="tx2"/>
                </a:solidFill>
                <a:latin typeface="Times New Roman" panose="02020603050405020304" pitchFamily="18" charset="0"/>
              </a:rPr>
              <a:t>иных поступлений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solidFill>
                  <a:schemeClr val="tx2"/>
                </a:solidFill>
                <a:latin typeface="Times New Roman" panose="02020603050405020304" pitchFamily="18" charset="0"/>
              </a:rPr>
              <a:t>в бюджет Курского района;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49,9 </a:t>
            </a:r>
            <a:r>
              <a:rPr lang="ru-RU" altLang="ru-RU" sz="1400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руб. за счет прочих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solidFill>
                  <a:schemeClr val="tx2"/>
                </a:solidFill>
                <a:latin typeface="Times New Roman" panose="02020603050405020304" pitchFamily="18" charset="0"/>
              </a:rPr>
              <a:t>субсидий из областного бюджета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0,8 </a:t>
            </a:r>
            <a:r>
              <a:rPr lang="ru-RU" altLang="ru-RU" sz="1400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руб. за счет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solidFill>
                  <a:schemeClr val="tx2"/>
                </a:solidFill>
                <a:latin typeface="Times New Roman" panose="02020603050405020304" pitchFamily="18" charset="0"/>
              </a:rPr>
              <a:t>инициативных платежей</a:t>
            </a:r>
          </a:p>
        </p:txBody>
      </p:sp>
      <p:sp>
        <p:nvSpPr>
          <p:cNvPr id="63504" name="AutoShape 11"/>
          <p:cNvSpPr>
            <a:spLocks noChangeArrowheads="1"/>
          </p:cNvSpPr>
          <p:nvPr/>
        </p:nvSpPr>
        <p:spPr bwMode="auto">
          <a:xfrm>
            <a:off x="2971800" y="4572000"/>
            <a:ext cx="2895600" cy="21336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5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25,6 </a:t>
            </a:r>
            <a:r>
              <a:rPr lang="ru-RU" altLang="ru-RU" sz="1500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руб. за счет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500" dirty="0">
                <a:solidFill>
                  <a:schemeClr val="tx2"/>
                </a:solidFill>
                <a:latin typeface="Times New Roman" panose="02020603050405020304" pitchFamily="18" charset="0"/>
              </a:rPr>
              <a:t>акцизов на нефтепродукты;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5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1,1 </a:t>
            </a:r>
            <a:r>
              <a:rPr lang="ru-RU" altLang="ru-RU" sz="1500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руб. за счет доходов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500" dirty="0">
                <a:solidFill>
                  <a:schemeClr val="tx2"/>
                </a:solidFill>
                <a:latin typeface="Times New Roman" panose="02020603050405020304" pitchFamily="18" charset="0"/>
              </a:rPr>
              <a:t>от иных поступлений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500" dirty="0">
                <a:solidFill>
                  <a:schemeClr val="tx2"/>
                </a:solidFill>
                <a:latin typeface="Times New Roman" panose="02020603050405020304" pitchFamily="18" charset="0"/>
              </a:rPr>
              <a:t>в бюджет Курского района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500" dirty="0">
                <a:solidFill>
                  <a:schemeClr val="tx2"/>
                </a:solidFill>
                <a:latin typeface="Times New Roman" panose="02020603050405020304" pitchFamily="18" charset="0"/>
              </a:rPr>
              <a:t>Курской </a:t>
            </a:r>
            <a:r>
              <a:rPr lang="ru-RU" altLang="ru-RU" sz="15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области</a:t>
            </a:r>
            <a:endParaRPr lang="ru-RU" altLang="ru-RU" sz="1500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63505" name="AutoShape 11"/>
          <p:cNvSpPr>
            <a:spLocks noChangeArrowheads="1"/>
          </p:cNvSpPr>
          <p:nvPr/>
        </p:nvSpPr>
        <p:spPr bwMode="auto">
          <a:xfrm>
            <a:off x="5943600" y="4572000"/>
            <a:ext cx="3048000" cy="21336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5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27,1 </a:t>
            </a:r>
            <a:r>
              <a:rPr lang="ru-RU" altLang="ru-RU" sz="1500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руб. за счет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500" dirty="0">
                <a:solidFill>
                  <a:schemeClr val="tx2"/>
                </a:solidFill>
                <a:latin typeface="Times New Roman" panose="02020603050405020304" pitchFamily="18" charset="0"/>
              </a:rPr>
              <a:t>акцизов на нефтепродукты;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5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3,0 </a:t>
            </a:r>
            <a:r>
              <a:rPr lang="ru-RU" altLang="ru-RU" sz="1500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руб. за счет доходов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500" dirty="0">
                <a:solidFill>
                  <a:schemeClr val="tx2"/>
                </a:solidFill>
                <a:latin typeface="Times New Roman" panose="02020603050405020304" pitchFamily="18" charset="0"/>
              </a:rPr>
              <a:t>от иных поступлений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500" dirty="0">
                <a:solidFill>
                  <a:schemeClr val="tx2"/>
                </a:solidFill>
                <a:latin typeface="Times New Roman" panose="02020603050405020304" pitchFamily="18" charset="0"/>
              </a:rPr>
              <a:t>в бюджет Курского района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500" dirty="0">
                <a:solidFill>
                  <a:schemeClr val="tx2"/>
                </a:solidFill>
                <a:latin typeface="Times New Roman" panose="02020603050405020304" pitchFamily="18" charset="0"/>
              </a:rPr>
              <a:t>Курской области</a:t>
            </a:r>
          </a:p>
        </p:txBody>
      </p:sp>
      <p:sp>
        <p:nvSpPr>
          <p:cNvPr id="68626" name="AutoShape 29"/>
          <p:cNvSpPr>
            <a:spLocks noChangeArrowheads="1"/>
          </p:cNvSpPr>
          <p:nvPr/>
        </p:nvSpPr>
        <p:spPr bwMode="auto">
          <a:xfrm>
            <a:off x="1143000" y="4343400"/>
            <a:ext cx="457200" cy="3048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68627" name="AutoShape 29"/>
          <p:cNvSpPr>
            <a:spLocks noChangeArrowheads="1"/>
          </p:cNvSpPr>
          <p:nvPr/>
        </p:nvSpPr>
        <p:spPr bwMode="auto">
          <a:xfrm>
            <a:off x="4114800" y="4343400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68628" name="AutoShape 29"/>
          <p:cNvSpPr>
            <a:spLocks noChangeArrowheads="1"/>
          </p:cNvSpPr>
          <p:nvPr/>
        </p:nvSpPr>
        <p:spPr bwMode="auto">
          <a:xfrm>
            <a:off x="7315200" y="4343400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68630" name="AutoShape 29"/>
          <p:cNvSpPr>
            <a:spLocks noChangeArrowheads="1"/>
          </p:cNvSpPr>
          <p:nvPr/>
        </p:nvSpPr>
        <p:spPr bwMode="auto">
          <a:xfrm>
            <a:off x="4114800" y="3657600"/>
            <a:ext cx="457200" cy="3048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68631" name="AutoShape 29"/>
          <p:cNvSpPr>
            <a:spLocks noChangeArrowheads="1"/>
          </p:cNvSpPr>
          <p:nvPr/>
        </p:nvSpPr>
        <p:spPr bwMode="auto">
          <a:xfrm>
            <a:off x="7239000" y="3657600"/>
            <a:ext cx="457200" cy="3048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5180" y="1162050"/>
            <a:ext cx="1962150" cy="1962150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705600" y="6338887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69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613698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8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20485" name="AutoShape 11"/>
          <p:cNvSpPr>
            <a:spLocks noChangeArrowheads="1"/>
          </p:cNvSpPr>
          <p:nvPr/>
        </p:nvSpPr>
        <p:spPr bwMode="auto">
          <a:xfrm>
            <a:off x="381000" y="1447800"/>
            <a:ext cx="19050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endParaRPr lang="ru-RU">
              <a:latin typeface="Arial" charset="0"/>
            </a:endParaRPr>
          </a:p>
          <a:p>
            <a:pPr algn="ctr" eaLnBrk="1" hangingPunct="1">
              <a:defRPr/>
            </a:pPr>
            <a:endParaRPr lang="ru-RU">
              <a:latin typeface="Arial" charset="0"/>
            </a:endParaRPr>
          </a:p>
          <a:p>
            <a:pPr algn="ctr" eaLnBrk="1" hangingPunct="1">
              <a:defRPr/>
            </a:pPr>
            <a:r>
              <a:rPr lang="ru-RU" sz="2300" b="1">
                <a:latin typeface="Times New Roman" pitchFamily="18" charset="0"/>
              </a:rPr>
              <a:t>1 уровень</a:t>
            </a:r>
            <a:endParaRPr lang="en-US" sz="2300" b="1">
              <a:latin typeface="Times New Roman" pitchFamily="18" charset="0"/>
            </a:endParaRPr>
          </a:p>
          <a:p>
            <a:pPr algn="ctr" eaLnBrk="1" hangingPunct="1">
              <a:defRPr/>
            </a:pPr>
            <a:endParaRPr lang="ru-RU" sz="2500">
              <a:latin typeface="Times New Roman" pitchFamily="18" charset="0"/>
            </a:endParaRPr>
          </a:p>
          <a:p>
            <a:pPr algn="ctr">
              <a:defRPr/>
            </a:pPr>
            <a:endParaRPr lang="ru-RU" sz="2500">
              <a:latin typeface="Times New Roman" pitchFamily="18" charset="0"/>
            </a:endParaRPr>
          </a:p>
        </p:txBody>
      </p:sp>
      <p:sp>
        <p:nvSpPr>
          <p:cNvPr id="6150" name="AutoShape 11"/>
          <p:cNvSpPr>
            <a:spLocks noChangeArrowheads="1"/>
          </p:cNvSpPr>
          <p:nvPr/>
        </p:nvSpPr>
        <p:spPr bwMode="auto">
          <a:xfrm>
            <a:off x="457200" y="228600"/>
            <a:ext cx="8382000" cy="7620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5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Бюджетная система РФ</a:t>
            </a:r>
            <a:endParaRPr lang="ru-RU" altLang="ru-RU" sz="3500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6151" name="AutoShape 26" descr="38748-1498070026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6152" name="AutoShape 27" descr="38748-1498070026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pic>
        <p:nvPicPr>
          <p:cNvPr id="6153" name="Picture 28" descr="LEFaKxFvcW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52975"/>
            <a:ext cx="2590800" cy="210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4" name="AutoShape 11"/>
          <p:cNvSpPr>
            <a:spLocks noChangeArrowheads="1"/>
          </p:cNvSpPr>
          <p:nvPr/>
        </p:nvSpPr>
        <p:spPr bwMode="auto">
          <a:xfrm>
            <a:off x="381000" y="1981200"/>
            <a:ext cx="4495800" cy="609600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latin typeface="Times New Roman" panose="02020603050405020304" pitchFamily="18" charset="0"/>
              </a:rPr>
              <a:t>Федеральный бюджет, бюджеты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latin typeface="Times New Roman" panose="02020603050405020304" pitchFamily="18" charset="0"/>
              </a:rPr>
              <a:t>государственных внебюджетных фондов</a:t>
            </a:r>
            <a:endParaRPr lang="en-US" altLang="ru-RU" sz="1800">
              <a:latin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2200">
              <a:latin typeface="Times New Roman" panose="02020603050405020304" pitchFamily="18" charset="0"/>
            </a:endParaRPr>
          </a:p>
        </p:txBody>
      </p:sp>
      <p:sp>
        <p:nvSpPr>
          <p:cNvPr id="20491" name="AutoShape 11"/>
          <p:cNvSpPr>
            <a:spLocks noChangeArrowheads="1"/>
          </p:cNvSpPr>
          <p:nvPr/>
        </p:nvSpPr>
        <p:spPr bwMode="auto">
          <a:xfrm>
            <a:off x="1066800" y="2743200"/>
            <a:ext cx="1905000" cy="3810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endParaRPr lang="ru-RU">
              <a:latin typeface="Arial" charset="0"/>
            </a:endParaRPr>
          </a:p>
          <a:p>
            <a:pPr algn="ctr" eaLnBrk="1" hangingPunct="1">
              <a:defRPr/>
            </a:pPr>
            <a:endParaRPr lang="ru-RU">
              <a:latin typeface="Arial" charset="0"/>
            </a:endParaRPr>
          </a:p>
          <a:p>
            <a:pPr algn="ctr" eaLnBrk="1" hangingPunct="1">
              <a:defRPr/>
            </a:pPr>
            <a:r>
              <a:rPr lang="ru-RU" sz="2300" b="1">
                <a:latin typeface="Times New Roman" pitchFamily="18" charset="0"/>
              </a:rPr>
              <a:t>2 уровень</a:t>
            </a:r>
            <a:endParaRPr lang="en-US" sz="2300" b="1">
              <a:latin typeface="Times New Roman" pitchFamily="18" charset="0"/>
            </a:endParaRPr>
          </a:p>
          <a:p>
            <a:pPr algn="ctr" eaLnBrk="1" hangingPunct="1">
              <a:defRPr/>
            </a:pPr>
            <a:endParaRPr lang="ru-RU" sz="2300">
              <a:latin typeface="Arial" charset="0"/>
            </a:endParaRPr>
          </a:p>
          <a:p>
            <a:pPr algn="ctr">
              <a:defRPr/>
            </a:pPr>
            <a:endParaRPr lang="ru-RU" sz="2200">
              <a:latin typeface="Arial" charset="0"/>
            </a:endParaRPr>
          </a:p>
        </p:txBody>
      </p:sp>
      <p:sp>
        <p:nvSpPr>
          <p:cNvPr id="6156" name="AutoShape 11"/>
          <p:cNvSpPr>
            <a:spLocks noChangeArrowheads="1"/>
          </p:cNvSpPr>
          <p:nvPr/>
        </p:nvSpPr>
        <p:spPr bwMode="auto">
          <a:xfrm>
            <a:off x="1066800" y="3200400"/>
            <a:ext cx="5257800" cy="609600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latin typeface="Times New Roman" panose="02020603050405020304" pitchFamily="18" charset="0"/>
              </a:rPr>
              <a:t>Бюджеты субъектов РФ, бюджеты территориальных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latin typeface="Times New Roman" panose="02020603050405020304" pitchFamily="18" charset="0"/>
              </a:rPr>
              <a:t>государственных внебюджетных фондов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Times New Roman" panose="02020603050405020304" pitchFamily="18" charset="0"/>
            </a:endParaRPr>
          </a:p>
        </p:txBody>
      </p:sp>
      <p:sp>
        <p:nvSpPr>
          <p:cNvPr id="20493" name="AutoShape 11"/>
          <p:cNvSpPr>
            <a:spLocks noChangeArrowheads="1"/>
          </p:cNvSpPr>
          <p:nvPr/>
        </p:nvSpPr>
        <p:spPr bwMode="auto">
          <a:xfrm>
            <a:off x="2209800" y="3962400"/>
            <a:ext cx="1905000" cy="3810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endParaRPr lang="ru-RU">
              <a:latin typeface="Arial" charset="0"/>
            </a:endParaRPr>
          </a:p>
          <a:p>
            <a:pPr algn="ctr" eaLnBrk="1" hangingPunct="1">
              <a:defRPr/>
            </a:pPr>
            <a:endParaRPr lang="ru-RU">
              <a:latin typeface="Arial" charset="0"/>
            </a:endParaRPr>
          </a:p>
          <a:p>
            <a:pPr algn="ctr" eaLnBrk="1" hangingPunct="1">
              <a:defRPr/>
            </a:pPr>
            <a:r>
              <a:rPr lang="ru-RU" sz="2300" b="1">
                <a:latin typeface="Times New Roman" pitchFamily="18" charset="0"/>
              </a:rPr>
              <a:t>3 уровень</a:t>
            </a:r>
            <a:endParaRPr lang="en-US" sz="2300" b="1">
              <a:latin typeface="Times New Roman" pitchFamily="18" charset="0"/>
            </a:endParaRPr>
          </a:p>
          <a:p>
            <a:pPr algn="ctr" eaLnBrk="1" hangingPunct="1">
              <a:defRPr/>
            </a:pPr>
            <a:endParaRPr lang="ru-RU">
              <a:latin typeface="Arial" charset="0"/>
            </a:endParaRPr>
          </a:p>
          <a:p>
            <a:pPr algn="ctr">
              <a:defRPr/>
            </a:pPr>
            <a:endParaRPr lang="ru-RU" sz="2200">
              <a:latin typeface="Arial" charset="0"/>
            </a:endParaRPr>
          </a:p>
        </p:txBody>
      </p:sp>
      <p:sp>
        <p:nvSpPr>
          <p:cNvPr id="6158" name="AutoShape 11"/>
          <p:cNvSpPr>
            <a:spLocks noChangeArrowheads="1"/>
          </p:cNvSpPr>
          <p:nvPr/>
        </p:nvSpPr>
        <p:spPr bwMode="auto">
          <a:xfrm>
            <a:off x="2133600" y="4419600"/>
            <a:ext cx="6553200" cy="838200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Бюджеты муниципальных районов, бюджеты городских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округов, бюджеты внутригородских муниципальных образований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городов федерального значения Москвы и Санкт-Петербурга</a:t>
            </a:r>
          </a:p>
        </p:txBody>
      </p:sp>
      <p:sp>
        <p:nvSpPr>
          <p:cNvPr id="20495" name="AutoShape 11"/>
          <p:cNvSpPr>
            <a:spLocks noChangeArrowheads="1"/>
          </p:cNvSpPr>
          <p:nvPr/>
        </p:nvSpPr>
        <p:spPr bwMode="auto">
          <a:xfrm>
            <a:off x="3505200" y="5410200"/>
            <a:ext cx="1905000" cy="3810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endParaRPr lang="ru-RU">
              <a:latin typeface="Arial" charset="0"/>
            </a:endParaRPr>
          </a:p>
          <a:p>
            <a:pPr algn="ctr" eaLnBrk="1" hangingPunct="1">
              <a:defRPr/>
            </a:pPr>
            <a:endParaRPr lang="ru-RU">
              <a:latin typeface="Arial" charset="0"/>
            </a:endParaRPr>
          </a:p>
          <a:p>
            <a:pPr algn="ctr" eaLnBrk="1" hangingPunct="1">
              <a:defRPr/>
            </a:pPr>
            <a:r>
              <a:rPr lang="ru-RU" sz="2300" b="1">
                <a:latin typeface="Times New Roman" pitchFamily="18" charset="0"/>
              </a:rPr>
              <a:t>4 уровень</a:t>
            </a:r>
            <a:endParaRPr lang="en-US" sz="2300" b="1">
              <a:latin typeface="Times New Roman" pitchFamily="18" charset="0"/>
            </a:endParaRPr>
          </a:p>
          <a:p>
            <a:pPr algn="ctr" eaLnBrk="1" hangingPunct="1">
              <a:defRPr/>
            </a:pPr>
            <a:endParaRPr lang="ru-RU" sz="2300">
              <a:latin typeface="Arial" charset="0"/>
            </a:endParaRPr>
          </a:p>
          <a:p>
            <a:pPr algn="ctr">
              <a:defRPr/>
            </a:pPr>
            <a:endParaRPr lang="ru-RU" sz="2200">
              <a:latin typeface="Arial" charset="0"/>
            </a:endParaRPr>
          </a:p>
        </p:txBody>
      </p:sp>
      <p:sp>
        <p:nvSpPr>
          <p:cNvPr id="6160" name="AutoShape 11"/>
          <p:cNvSpPr>
            <a:spLocks noChangeArrowheads="1"/>
          </p:cNvSpPr>
          <p:nvPr/>
        </p:nvSpPr>
        <p:spPr bwMode="auto">
          <a:xfrm>
            <a:off x="3505200" y="5943600"/>
            <a:ext cx="5334000" cy="304800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latin typeface="Times New Roman" panose="02020603050405020304" pitchFamily="18" charset="0"/>
              </a:rPr>
              <a:t>Бюджеты городских и сельских поселений</a:t>
            </a:r>
            <a:endParaRPr lang="ru-RU" altLang="ru-RU" sz="2200">
              <a:latin typeface="Times New Roman" panose="020206030504050203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7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32459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7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70</a:t>
            </a:fld>
            <a:endParaRPr lang="ru-RU" altLang="ru-RU" dirty="0"/>
          </a:p>
        </p:txBody>
      </p:sp>
      <p:sp>
        <p:nvSpPr>
          <p:cNvPr id="5" name="AutoShape 11"/>
          <p:cNvSpPr>
            <a:spLocks noChangeArrowheads="1"/>
          </p:cNvSpPr>
          <p:nvPr/>
        </p:nvSpPr>
        <p:spPr bwMode="auto">
          <a:xfrm>
            <a:off x="152401" y="3040063"/>
            <a:ext cx="5257800" cy="3780068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000" b="1" dirty="0" smtClean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000" b="1" dirty="0" smtClean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000" b="1" dirty="0" smtClean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202</a:t>
            </a:r>
            <a:r>
              <a:rPr lang="en-US" altLang="ru-RU" sz="20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3</a:t>
            </a:r>
            <a:r>
              <a:rPr lang="ru-RU" altLang="ru-RU" sz="20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ru-RU" altLang="ru-RU" sz="20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год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Региональные проекты: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>
                <a:solidFill>
                  <a:schemeClr val="tx2"/>
                </a:solidFill>
                <a:latin typeface="Times New Roman" panose="02020603050405020304" pitchFamily="18" charset="0"/>
              </a:rPr>
              <a:t> «Современная школа» – </a:t>
            </a: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11,1 </a:t>
            </a:r>
            <a:r>
              <a:rPr lang="ru-RU" altLang="ru-RU" sz="1600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руб.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>
                <a:solidFill>
                  <a:schemeClr val="tx2"/>
                </a:solidFill>
                <a:latin typeface="Times New Roman" panose="02020603050405020304" pitchFamily="18" charset="0"/>
              </a:rPr>
              <a:t>«Цифровая образовательная среда» </a:t>
            </a: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–</a:t>
            </a:r>
            <a:r>
              <a:rPr lang="ru-RU" altLang="ru-RU" sz="1600" dirty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6,5 млн</a:t>
            </a:r>
            <a:r>
              <a:rPr lang="ru-RU" altLang="ru-RU" sz="1600" dirty="0">
                <a:solidFill>
                  <a:schemeClr val="tx2"/>
                </a:solidFill>
                <a:latin typeface="Times New Roman" panose="02020603050405020304" pitchFamily="18" charset="0"/>
              </a:rPr>
              <a:t>. руб</a:t>
            </a: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.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«Успех каждого ребенка» – 2,8 млн. руб.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202</a:t>
            </a:r>
            <a:r>
              <a:rPr lang="en-US" altLang="ru-RU" sz="20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4</a:t>
            </a:r>
            <a:r>
              <a:rPr lang="ru-RU" altLang="ru-RU" sz="20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ru-RU" altLang="ru-RU" sz="20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год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Региональные проекты: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>
                <a:solidFill>
                  <a:schemeClr val="tx2"/>
                </a:solidFill>
                <a:latin typeface="Times New Roman" panose="02020603050405020304" pitchFamily="18" charset="0"/>
              </a:rPr>
              <a:t> «Современная школа» </a:t>
            </a: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–</a:t>
            </a:r>
            <a:r>
              <a:rPr lang="ru-RU" altLang="ru-RU" sz="1600" dirty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4,5 млн</a:t>
            </a:r>
            <a:r>
              <a:rPr lang="ru-RU" altLang="ru-RU" sz="1600" dirty="0">
                <a:solidFill>
                  <a:schemeClr val="tx2"/>
                </a:solidFill>
                <a:latin typeface="Times New Roman" panose="02020603050405020304" pitchFamily="18" charset="0"/>
              </a:rPr>
              <a:t>. руб.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>
                <a:solidFill>
                  <a:schemeClr val="tx2"/>
                </a:solidFill>
                <a:latin typeface="Times New Roman" panose="02020603050405020304" pitchFamily="18" charset="0"/>
              </a:rPr>
              <a:t>«Цифровая образовательная среда» </a:t>
            </a: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–</a:t>
            </a:r>
            <a:r>
              <a:rPr lang="ru-RU" altLang="ru-RU" sz="1600" dirty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14,1 млн</a:t>
            </a:r>
            <a:r>
              <a:rPr lang="ru-RU" altLang="ru-RU" sz="1600" dirty="0">
                <a:solidFill>
                  <a:schemeClr val="tx2"/>
                </a:solidFill>
                <a:latin typeface="Times New Roman" panose="02020603050405020304" pitchFamily="18" charset="0"/>
              </a:rPr>
              <a:t>. руб.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>
                <a:solidFill>
                  <a:schemeClr val="tx2"/>
                </a:solidFill>
                <a:latin typeface="Times New Roman" panose="02020603050405020304" pitchFamily="18" charset="0"/>
              </a:rPr>
              <a:t>«Успех каждого ребенка» – </a:t>
            </a: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0,7 </a:t>
            </a:r>
            <a:r>
              <a:rPr lang="ru-RU" altLang="ru-RU" sz="1600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.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202</a:t>
            </a:r>
            <a:r>
              <a:rPr lang="en-US" altLang="ru-RU" sz="20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5</a:t>
            </a:r>
            <a:r>
              <a:rPr lang="ru-RU" altLang="ru-RU" sz="20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год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По состоянию на текущую дату не планируются</a:t>
            </a:r>
            <a:endParaRPr lang="ru-RU" altLang="ru-RU" sz="1600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5486400" y="3370148"/>
            <a:ext cx="3505200" cy="2875077"/>
          </a:xfrm>
          <a:prstGeom prst="rect">
            <a:avLst/>
          </a:prstGeom>
        </p:spPr>
      </p:pic>
      <p:sp>
        <p:nvSpPr>
          <p:cNvPr id="7" name="AutoShape 11"/>
          <p:cNvSpPr>
            <a:spLocks noChangeArrowheads="1"/>
          </p:cNvSpPr>
          <p:nvPr/>
        </p:nvSpPr>
        <p:spPr bwMode="auto">
          <a:xfrm>
            <a:off x="361950" y="101885"/>
            <a:ext cx="8534400" cy="12192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Региональные проекты, планируемые к реализации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ru-RU" altLang="ru-RU" sz="2500" dirty="0">
                <a:solidFill>
                  <a:schemeClr val="tx2"/>
                </a:solidFill>
                <a:latin typeface="Times New Roman" panose="02020603050405020304" pitchFamily="18" charset="0"/>
              </a:rPr>
              <a:t>на территории Курского района Курской области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dirty="0">
                <a:solidFill>
                  <a:schemeClr val="tx2"/>
                </a:solidFill>
                <a:latin typeface="Times New Roman" panose="02020603050405020304" pitchFamily="18" charset="0"/>
              </a:rPr>
              <a:t>в рамках национальных проектов </a:t>
            </a:r>
          </a:p>
        </p:txBody>
      </p:sp>
      <p:sp>
        <p:nvSpPr>
          <p:cNvPr id="8" name="AutoShape 11"/>
          <p:cNvSpPr>
            <a:spLocks noChangeArrowheads="1"/>
          </p:cNvSpPr>
          <p:nvPr/>
        </p:nvSpPr>
        <p:spPr bwMode="auto">
          <a:xfrm>
            <a:off x="635000" y="1662113"/>
            <a:ext cx="25908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en-US" sz="2500" b="1" dirty="0" smtClean="0">
                <a:solidFill>
                  <a:schemeClr val="tx2"/>
                </a:solidFill>
                <a:latin typeface="Times New Roman" pitchFamily="18" charset="0"/>
              </a:rPr>
              <a:t>3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9" name="AutoShape 11"/>
          <p:cNvSpPr>
            <a:spLocks noChangeArrowheads="1"/>
          </p:cNvSpPr>
          <p:nvPr/>
        </p:nvSpPr>
        <p:spPr bwMode="auto">
          <a:xfrm>
            <a:off x="3427413" y="1673225"/>
            <a:ext cx="25908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en-US" sz="2500" b="1" dirty="0" smtClean="0">
                <a:solidFill>
                  <a:schemeClr val="tx2"/>
                </a:solidFill>
                <a:latin typeface="Times New Roman" pitchFamily="18" charset="0"/>
              </a:rPr>
              <a:t>4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10" name="AutoShape 11"/>
          <p:cNvSpPr>
            <a:spLocks noChangeArrowheads="1"/>
          </p:cNvSpPr>
          <p:nvPr/>
        </p:nvSpPr>
        <p:spPr bwMode="auto">
          <a:xfrm>
            <a:off x="6248400" y="1752600"/>
            <a:ext cx="2590800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</a:t>
            </a:r>
            <a:r>
              <a:rPr lang="en-US" sz="2500" b="1" dirty="0" smtClean="0">
                <a:solidFill>
                  <a:schemeClr val="tx2"/>
                </a:solidFill>
                <a:latin typeface="Times New Roman" pitchFamily="18" charset="0"/>
              </a:rPr>
              <a:t>5</a:t>
            </a: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11" name="AutoShape 11"/>
          <p:cNvSpPr>
            <a:spLocks noChangeArrowheads="1"/>
          </p:cNvSpPr>
          <p:nvPr/>
        </p:nvSpPr>
        <p:spPr bwMode="auto">
          <a:xfrm>
            <a:off x="685800" y="2465388"/>
            <a:ext cx="19812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20,4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12" name="AutoShape 11"/>
          <p:cNvSpPr>
            <a:spLocks noChangeArrowheads="1"/>
          </p:cNvSpPr>
          <p:nvPr/>
        </p:nvSpPr>
        <p:spPr bwMode="auto">
          <a:xfrm>
            <a:off x="3732213" y="2479675"/>
            <a:ext cx="19812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19,3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млн. 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13" name="AutoShape 11"/>
          <p:cNvSpPr>
            <a:spLocks noChangeArrowheads="1"/>
          </p:cNvSpPr>
          <p:nvPr/>
        </p:nvSpPr>
        <p:spPr bwMode="auto">
          <a:xfrm>
            <a:off x="6553200" y="2514600"/>
            <a:ext cx="1981200" cy="4572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0,0 </a:t>
            </a: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руб</a:t>
            </a:r>
            <a:r>
              <a:rPr lang="ru-RU" altLang="ru-RU" sz="1800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14" name="AutoShape 29"/>
          <p:cNvSpPr>
            <a:spLocks noChangeArrowheads="1"/>
          </p:cNvSpPr>
          <p:nvPr/>
        </p:nvSpPr>
        <p:spPr bwMode="auto">
          <a:xfrm>
            <a:off x="1447800" y="2133600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15" name="AutoShape 29"/>
          <p:cNvSpPr>
            <a:spLocks noChangeArrowheads="1"/>
          </p:cNvSpPr>
          <p:nvPr/>
        </p:nvSpPr>
        <p:spPr bwMode="auto">
          <a:xfrm>
            <a:off x="4400550" y="2151063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16" name="AutoShape 29"/>
          <p:cNvSpPr>
            <a:spLocks noChangeArrowheads="1"/>
          </p:cNvSpPr>
          <p:nvPr/>
        </p:nvSpPr>
        <p:spPr bwMode="auto">
          <a:xfrm>
            <a:off x="7391400" y="2185988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3060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9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5540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65541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65542" name="AutoShape 11"/>
          <p:cNvSpPr>
            <a:spLocks noChangeArrowheads="1"/>
          </p:cNvSpPr>
          <p:nvPr/>
        </p:nvSpPr>
        <p:spPr bwMode="auto">
          <a:xfrm>
            <a:off x="304800" y="220663"/>
            <a:ext cx="8534400" cy="7620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>
                <a:solidFill>
                  <a:schemeClr val="tx2"/>
                </a:solidFill>
                <a:latin typeface="Times New Roman" panose="02020603050405020304" pitchFamily="18" charset="0"/>
              </a:rPr>
              <a:t>Проект «Народный бюджет»</a:t>
            </a:r>
          </a:p>
        </p:txBody>
      </p:sp>
      <p:sp>
        <p:nvSpPr>
          <p:cNvPr id="69642" name="AutoShape 11"/>
          <p:cNvSpPr>
            <a:spLocks noChangeArrowheads="1"/>
          </p:cNvSpPr>
          <p:nvPr/>
        </p:nvSpPr>
        <p:spPr bwMode="auto">
          <a:xfrm>
            <a:off x="381000" y="1062832"/>
            <a:ext cx="8382000" cy="1703013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endParaRPr lang="ru-RU" sz="1600" dirty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endParaRPr lang="ru-RU" sz="2000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65545" name="Прямоугольник 18"/>
          <p:cNvSpPr>
            <a:spLocks noChangeArrowheads="1"/>
          </p:cNvSpPr>
          <p:nvPr/>
        </p:nvSpPr>
        <p:spPr bwMode="auto">
          <a:xfrm>
            <a:off x="564776" y="1038529"/>
            <a:ext cx="7848600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Народный бюджет </a:t>
            </a:r>
            <a:r>
              <a:rPr lang="ru-RU" altLang="ru-RU" sz="18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 проект, в котором население путем софинансирования участвует в распределении части бюджетных средств.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Дополнительный механизм решения приоритетных для жителей муниципального образования (его части)  </a:t>
            </a: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вопросов </a:t>
            </a: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местного значения или иных вопросов,  право решения которых предоставлено органам местного самоуправления.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AutoShape 11"/>
          <p:cNvSpPr>
            <a:spLocks noChangeArrowheads="1"/>
          </p:cNvSpPr>
          <p:nvPr/>
        </p:nvSpPr>
        <p:spPr bwMode="auto">
          <a:xfrm>
            <a:off x="412376" y="2811532"/>
            <a:ext cx="8364071" cy="457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b="1" dirty="0">
                <a:solidFill>
                  <a:schemeClr val="tx2"/>
                </a:solidFill>
                <a:latin typeface="Times New Roman" pitchFamily="18" charset="0"/>
              </a:rPr>
              <a:t>Источники финансирования проекта</a:t>
            </a:r>
          </a:p>
        </p:txBody>
      </p:sp>
      <p:sp>
        <p:nvSpPr>
          <p:cNvPr id="65547" name="AutoShape 11"/>
          <p:cNvSpPr>
            <a:spLocks noChangeArrowheads="1"/>
          </p:cNvSpPr>
          <p:nvPr/>
        </p:nvSpPr>
        <p:spPr bwMode="auto">
          <a:xfrm>
            <a:off x="384362" y="3381956"/>
            <a:ext cx="8378638" cy="511317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>
                <a:solidFill>
                  <a:schemeClr val="tx2"/>
                </a:solidFill>
                <a:latin typeface="Times New Roman" panose="02020603050405020304" pitchFamily="18" charset="0"/>
              </a:rPr>
              <a:t>Бюджет Курской области – </a:t>
            </a: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не более 60</a:t>
            </a:r>
            <a:r>
              <a:rPr lang="ru-RU" altLang="ru-RU" sz="1600" dirty="0">
                <a:solidFill>
                  <a:schemeClr val="tx2"/>
                </a:solidFill>
                <a:latin typeface="Times New Roman" panose="02020603050405020304" pitchFamily="18" charset="0"/>
              </a:rPr>
              <a:t>%</a:t>
            </a:r>
            <a:endParaRPr lang="ru-RU" altLang="ru-RU" sz="1600" dirty="0">
              <a:solidFill>
                <a:schemeClr val="tx2"/>
              </a:solidFill>
            </a:endParaRPr>
          </a:p>
        </p:txBody>
      </p:sp>
      <p:sp>
        <p:nvSpPr>
          <p:cNvPr id="65548" name="AutoShape 11"/>
          <p:cNvSpPr>
            <a:spLocks noChangeArrowheads="1"/>
          </p:cNvSpPr>
          <p:nvPr/>
        </p:nvSpPr>
        <p:spPr bwMode="auto">
          <a:xfrm>
            <a:off x="348504" y="3940933"/>
            <a:ext cx="8427943" cy="494827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700" dirty="0">
                <a:solidFill>
                  <a:schemeClr val="tx2"/>
                </a:solidFill>
                <a:latin typeface="Times New Roman" panose="02020603050405020304" pitchFamily="18" charset="0"/>
              </a:rPr>
              <a:t>Бюджет Курского района </a:t>
            </a:r>
            <a:r>
              <a:rPr lang="ru-RU" altLang="ru-RU" sz="17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Курской </a:t>
            </a:r>
            <a:r>
              <a:rPr lang="ru-RU" altLang="ru-RU" sz="1700" dirty="0">
                <a:solidFill>
                  <a:schemeClr val="tx2"/>
                </a:solidFill>
                <a:latin typeface="Times New Roman" panose="02020603050405020304" pitchFamily="18" charset="0"/>
              </a:rPr>
              <a:t>области – </a:t>
            </a:r>
            <a:r>
              <a:rPr lang="ru-RU" altLang="ru-RU" sz="17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не менее 38 </a:t>
            </a:r>
            <a:r>
              <a:rPr lang="ru-RU" altLang="ru-RU" sz="1700" dirty="0">
                <a:solidFill>
                  <a:schemeClr val="tx2"/>
                </a:solidFill>
                <a:latin typeface="Times New Roman" panose="02020603050405020304" pitchFamily="18" charset="0"/>
              </a:rPr>
              <a:t>% </a:t>
            </a:r>
            <a:endParaRPr lang="ru-RU" altLang="ru-RU" sz="1700" dirty="0">
              <a:solidFill>
                <a:schemeClr val="tx2"/>
              </a:solidFill>
            </a:endParaRPr>
          </a:p>
        </p:txBody>
      </p:sp>
      <p:sp>
        <p:nvSpPr>
          <p:cNvPr id="65549" name="AutoShape 11"/>
          <p:cNvSpPr>
            <a:spLocks noChangeArrowheads="1"/>
          </p:cNvSpPr>
          <p:nvPr/>
        </p:nvSpPr>
        <p:spPr bwMode="auto">
          <a:xfrm>
            <a:off x="304800" y="4509384"/>
            <a:ext cx="8414496" cy="890397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7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Добровольные пожертвования населения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700" dirty="0">
                <a:solidFill>
                  <a:schemeClr val="tx2"/>
                </a:solidFill>
                <a:latin typeface="Times New Roman" panose="02020603050405020304" pitchFamily="18" charset="0"/>
              </a:rPr>
              <a:t>и</a:t>
            </a:r>
            <a:r>
              <a:rPr lang="ru-RU" altLang="ru-RU" sz="17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(или) юридических лиц и индивидуальных предпринимателей -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700" dirty="0">
                <a:solidFill>
                  <a:schemeClr val="tx2"/>
                </a:solidFill>
                <a:latin typeface="Times New Roman" panose="02020603050405020304" pitchFamily="18" charset="0"/>
              </a:rPr>
              <a:t>н</a:t>
            </a:r>
            <a:r>
              <a:rPr lang="ru-RU" altLang="ru-RU" sz="17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е менее 2 </a:t>
            </a:r>
            <a:r>
              <a:rPr lang="ru-RU" altLang="ru-RU" sz="1700" dirty="0">
                <a:solidFill>
                  <a:schemeClr val="tx2"/>
                </a:solidFill>
                <a:latin typeface="Times New Roman" panose="02020603050405020304" pitchFamily="18" charset="0"/>
              </a:rPr>
              <a:t>%</a:t>
            </a:r>
            <a:endParaRPr lang="ru-RU" altLang="ru-RU" sz="1700" dirty="0">
              <a:solidFill>
                <a:schemeClr val="tx2"/>
              </a:solidFill>
            </a:endParaRPr>
          </a:p>
        </p:txBody>
      </p:sp>
      <p:sp>
        <p:nvSpPr>
          <p:cNvPr id="65554" name="AutoShape 11"/>
          <p:cNvSpPr>
            <a:spLocks noChangeArrowheads="1"/>
          </p:cNvSpPr>
          <p:nvPr/>
        </p:nvSpPr>
        <p:spPr bwMode="auto">
          <a:xfrm>
            <a:off x="358386" y="5454686"/>
            <a:ext cx="8430853" cy="1427389"/>
          </a:xfrm>
          <a:prstGeom prst="roundRect">
            <a:avLst>
              <a:gd name="adj" fmla="val 15182"/>
            </a:avLst>
          </a:prstGeom>
          <a:solidFill>
            <a:srgbClr val="DED4DD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Стоимость проектов, превышающая 2 млн. руб. в сельских поселениях (за исключением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alt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ельских поселений, на территории которых расположен населенный пункт, являющийся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alt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дминистративным центром района) и 4 млн. руб. в остальных муниципальных образованиях,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финансируется из </a:t>
            </a:r>
            <a:r>
              <a:rPr lang="ru-RU" alt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Курского района Курской </a:t>
            </a:r>
            <a:r>
              <a:rPr lang="ru-RU" alt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 и (или) средств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добровольных пожертвований населения, юридических лиц и индивидуальных предпринимателей. </a:t>
            </a:r>
            <a:endParaRPr lang="ru-RU" altLang="ru-RU" sz="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9553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1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01" y="-15240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612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68613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68614" name="AutoShape 11"/>
          <p:cNvSpPr>
            <a:spLocks noChangeArrowheads="1"/>
          </p:cNvSpPr>
          <p:nvPr/>
        </p:nvSpPr>
        <p:spPr bwMode="auto">
          <a:xfrm>
            <a:off x="152400" y="152400"/>
            <a:ext cx="8839200" cy="9144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500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Планируемые объекты </a:t>
            </a:r>
            <a:r>
              <a:rPr lang="ru-RU" altLang="ru-RU" sz="25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дорожного </a:t>
            </a:r>
            <a:r>
              <a:rPr lang="ru-RU" altLang="ru-RU" sz="25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строительства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ru-RU" altLang="ru-RU" sz="25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в рамках реализации </a:t>
            </a:r>
            <a:r>
              <a:rPr lang="ru-RU" altLang="ru-RU" sz="2500" dirty="0">
                <a:solidFill>
                  <a:schemeClr val="tx2"/>
                </a:solidFill>
                <a:latin typeface="Times New Roman" panose="02020603050405020304" pitchFamily="18" charset="0"/>
              </a:rPr>
              <a:t>проекта «Народный бюджет» в </a:t>
            </a:r>
            <a:r>
              <a:rPr lang="ru-RU" altLang="ru-RU" sz="25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2023 </a:t>
            </a:r>
            <a:r>
              <a:rPr lang="ru-RU" altLang="ru-RU" sz="2500" dirty="0">
                <a:solidFill>
                  <a:schemeClr val="tx2"/>
                </a:solidFill>
                <a:latin typeface="Times New Roman" panose="02020603050405020304" pitchFamily="18" charset="0"/>
              </a:rPr>
              <a:t>году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500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69642" name="AutoShape 11"/>
          <p:cNvSpPr>
            <a:spLocks noChangeArrowheads="1"/>
          </p:cNvSpPr>
          <p:nvPr/>
        </p:nvSpPr>
        <p:spPr bwMode="auto">
          <a:xfrm>
            <a:off x="261143" y="1123884"/>
            <a:ext cx="8621713" cy="295275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10 проектов</a:t>
            </a:r>
            <a:endParaRPr lang="ru-RU" sz="2500" b="1" dirty="0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29" name="AutoShape 11"/>
          <p:cNvSpPr>
            <a:spLocks noChangeArrowheads="1"/>
          </p:cNvSpPr>
          <p:nvPr/>
        </p:nvSpPr>
        <p:spPr bwMode="auto">
          <a:xfrm>
            <a:off x="317500" y="2879725"/>
            <a:ext cx="4077493" cy="827020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endParaRPr lang="ru-RU" sz="1400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30" name="AutoShape 11"/>
          <p:cNvSpPr>
            <a:spLocks noChangeArrowheads="1"/>
          </p:cNvSpPr>
          <p:nvPr/>
        </p:nvSpPr>
        <p:spPr bwMode="auto">
          <a:xfrm>
            <a:off x="4776787" y="2879725"/>
            <a:ext cx="4205567" cy="824499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Проезд по ул. Полевая в д. 1-е Цветово </a:t>
            </a:r>
          </a:p>
          <a:p>
            <a:pPr algn="ctr" eaLnBrk="1" hangingPunct="1">
              <a:defRPr/>
            </a:pP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(по правой стороне) Новопоселеновского сельсовета </a:t>
            </a:r>
          </a:p>
          <a:p>
            <a:pPr algn="ctr" eaLnBrk="1" hangingPunct="1">
              <a:defRPr/>
            </a:pP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Курского района Курской области </a:t>
            </a:r>
          </a:p>
          <a:p>
            <a:pPr algn="ctr" eaLnBrk="1" hangingPunct="1">
              <a:defRPr/>
            </a:pP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на сумму 11,5 млн. руб.</a:t>
            </a:r>
            <a:endParaRPr lang="ru-RU" sz="1400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31" name="AutoShape 11"/>
          <p:cNvSpPr>
            <a:spLocks noChangeArrowheads="1"/>
          </p:cNvSpPr>
          <p:nvPr/>
        </p:nvSpPr>
        <p:spPr bwMode="auto">
          <a:xfrm>
            <a:off x="323703" y="3872705"/>
            <a:ext cx="4116387" cy="927895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Проезд по д. Николаевка </a:t>
            </a:r>
          </a:p>
          <a:p>
            <a:pPr algn="ctr" eaLnBrk="1" hangingPunct="1">
              <a:defRPr/>
            </a:pP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Брежневского сельсовета Курского района </a:t>
            </a:r>
          </a:p>
          <a:p>
            <a:pPr algn="ctr" eaLnBrk="1" hangingPunct="1">
              <a:defRPr/>
            </a:pP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Курской области (1 этап)</a:t>
            </a:r>
          </a:p>
          <a:p>
            <a:pPr algn="ctr" eaLnBrk="1" hangingPunct="1">
              <a:defRPr/>
            </a:pP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на сумму 9,8 млн. руб.</a:t>
            </a:r>
            <a:endParaRPr lang="ru-RU" sz="1400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32" name="AutoShape 11"/>
          <p:cNvSpPr>
            <a:spLocks noChangeArrowheads="1"/>
          </p:cNvSpPr>
          <p:nvPr/>
        </p:nvSpPr>
        <p:spPr bwMode="auto">
          <a:xfrm>
            <a:off x="4776787" y="3869531"/>
            <a:ext cx="4214813" cy="765761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300" dirty="0" smtClean="0">
                <a:solidFill>
                  <a:schemeClr val="tx2"/>
                </a:solidFill>
                <a:latin typeface="Times New Roman" pitchFamily="18" charset="0"/>
              </a:rPr>
              <a:t>Проезд по д. </a:t>
            </a:r>
            <a:r>
              <a:rPr lang="ru-RU" sz="1300" dirty="0">
                <a:solidFill>
                  <a:schemeClr val="tx2"/>
                </a:solidFill>
                <a:latin typeface="Times New Roman" pitchFamily="18" charset="0"/>
              </a:rPr>
              <a:t>С</a:t>
            </a:r>
            <a:r>
              <a:rPr lang="ru-RU" sz="1300" dirty="0" smtClean="0">
                <a:solidFill>
                  <a:schemeClr val="tx2"/>
                </a:solidFill>
                <a:latin typeface="Times New Roman" pitchFamily="18" charset="0"/>
              </a:rPr>
              <a:t>аморядово </a:t>
            </a:r>
          </a:p>
          <a:p>
            <a:pPr algn="ctr" eaLnBrk="1" hangingPunct="1">
              <a:defRPr/>
            </a:pPr>
            <a:r>
              <a:rPr lang="ru-RU" sz="1300" dirty="0" smtClean="0">
                <a:solidFill>
                  <a:schemeClr val="tx2"/>
                </a:solidFill>
                <a:latin typeface="Times New Roman" pitchFamily="18" charset="0"/>
              </a:rPr>
              <a:t>Полянского сельсовета Курского района Курской области</a:t>
            </a:r>
          </a:p>
          <a:p>
            <a:pPr algn="ctr" eaLnBrk="1" hangingPunct="1">
              <a:defRPr/>
            </a:pPr>
            <a:r>
              <a:rPr lang="ru-RU" sz="1300" dirty="0" smtClean="0">
                <a:solidFill>
                  <a:schemeClr val="tx2"/>
                </a:solidFill>
                <a:latin typeface="Times New Roman" pitchFamily="18" charset="0"/>
              </a:rPr>
              <a:t> (2 этап) на сумму 20,9 млн. руб.</a:t>
            </a:r>
            <a:endParaRPr lang="ru-RU" sz="1300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33" name="AutoShape 11"/>
          <p:cNvSpPr>
            <a:spLocks noChangeArrowheads="1"/>
          </p:cNvSpPr>
          <p:nvPr/>
        </p:nvSpPr>
        <p:spPr bwMode="auto">
          <a:xfrm>
            <a:off x="4776787" y="4800599"/>
            <a:ext cx="4205567" cy="761795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Проезд по ул. Золотой Колос в д. </a:t>
            </a:r>
            <a:r>
              <a:rPr lang="ru-RU" sz="1400" dirty="0" err="1" smtClean="0">
                <a:solidFill>
                  <a:schemeClr val="tx2"/>
                </a:solidFill>
                <a:latin typeface="Times New Roman" pitchFamily="18" charset="0"/>
              </a:rPr>
              <a:t>Зорино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</a:p>
          <a:p>
            <a:pPr algn="ctr" eaLnBrk="1" hangingPunct="1">
              <a:defRPr/>
            </a:pP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Рышковского сельсовета Курского района </a:t>
            </a:r>
          </a:p>
          <a:p>
            <a:pPr algn="ctr" eaLnBrk="1" hangingPunct="1">
              <a:defRPr/>
            </a:pP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Курской области  на сумму 4,2 млн. руб.</a:t>
            </a:r>
            <a:endParaRPr lang="ru-RU" sz="1400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37" name="AutoShape 11"/>
          <p:cNvSpPr>
            <a:spLocks noChangeArrowheads="1"/>
          </p:cNvSpPr>
          <p:nvPr/>
        </p:nvSpPr>
        <p:spPr bwMode="auto">
          <a:xfrm>
            <a:off x="289718" y="4873898"/>
            <a:ext cx="4133850" cy="823053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Проезд по ул. Успешная в д. </a:t>
            </a:r>
            <a:r>
              <a:rPr lang="ru-RU" sz="1400" dirty="0" err="1" smtClean="0">
                <a:solidFill>
                  <a:schemeClr val="tx2"/>
                </a:solidFill>
                <a:latin typeface="Times New Roman" pitchFamily="18" charset="0"/>
              </a:rPr>
              <a:t>Духовец</a:t>
            </a:r>
            <a:endParaRPr lang="ru-RU" sz="14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 Моковского сельсовета Курского района </a:t>
            </a:r>
          </a:p>
          <a:p>
            <a:pPr algn="ctr" eaLnBrk="1" hangingPunct="1">
              <a:defRPr/>
            </a:pP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Курской области на сумму 9,2 млн. руб.</a:t>
            </a:r>
            <a:endParaRPr lang="ru-RU" sz="1400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17" name="AutoShape 11"/>
          <p:cNvSpPr>
            <a:spLocks noChangeArrowheads="1"/>
          </p:cNvSpPr>
          <p:nvPr/>
        </p:nvSpPr>
        <p:spPr bwMode="auto">
          <a:xfrm>
            <a:off x="304006" y="1676400"/>
            <a:ext cx="4090987" cy="1001824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endParaRPr lang="ru-RU" sz="1400" dirty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endParaRPr lang="ru-RU" sz="1400" dirty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endParaRPr lang="ru-RU" sz="1400" dirty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endParaRPr lang="ru-RU" sz="14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endParaRPr lang="ru-RU" sz="14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Проезд по с. Беседино (от дома 102А до дома 124А) </a:t>
            </a:r>
          </a:p>
          <a:p>
            <a:pPr algn="ctr" eaLnBrk="1" hangingPunct="1">
              <a:defRPr/>
            </a:pP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Бесединского сельсовета Курского района </a:t>
            </a:r>
          </a:p>
          <a:p>
            <a:pPr algn="ctr" eaLnBrk="1" hangingPunct="1">
              <a:defRPr/>
            </a:pP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Курской области  </a:t>
            </a:r>
          </a:p>
          <a:p>
            <a:pPr algn="ctr" eaLnBrk="1" hangingPunct="1">
              <a:defRPr/>
            </a:pP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на сумму 15,7 млн. руб.</a:t>
            </a:r>
          </a:p>
          <a:p>
            <a:pPr algn="ctr" eaLnBrk="1" hangingPunct="1">
              <a:defRPr/>
            </a:pPr>
            <a:endParaRPr lang="ru-RU" sz="13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endParaRPr lang="ru-RU" sz="1300" dirty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Проезд по д. Шеховцово Бесединского сельсовета</a:t>
            </a:r>
          </a:p>
          <a:p>
            <a:pPr algn="ctr" eaLnBrk="1" hangingPunct="1">
              <a:defRPr/>
            </a:pP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Курского района Курской области (продолжение)</a:t>
            </a:r>
          </a:p>
          <a:p>
            <a:pPr algn="ctr" eaLnBrk="1" hangingPunct="1">
              <a:defRPr/>
            </a:pP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на сумму 13,5 млн. руб.</a:t>
            </a:r>
            <a:endParaRPr lang="ru-RU" sz="1400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18" name="AutoShape 11"/>
          <p:cNvSpPr>
            <a:spLocks noChangeArrowheads="1"/>
          </p:cNvSpPr>
          <p:nvPr/>
        </p:nvSpPr>
        <p:spPr bwMode="auto">
          <a:xfrm>
            <a:off x="4776787" y="1676401"/>
            <a:ext cx="4214813" cy="1001824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Проезд по д. Нижняя Заболоть </a:t>
            </a:r>
          </a:p>
          <a:p>
            <a:pPr algn="ctr" eaLnBrk="1" hangingPunct="1">
              <a:defRPr/>
            </a:pP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Нижнемедведицкого сельсовета Курского района </a:t>
            </a:r>
          </a:p>
          <a:p>
            <a:pPr algn="ctr" eaLnBrk="1" hangingPunct="1">
              <a:defRPr/>
            </a:pP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Курской области на сумму 16,3 млн. руб.</a:t>
            </a:r>
            <a:endParaRPr lang="ru-RU" sz="1400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19" name="AutoShape 11"/>
          <p:cNvSpPr>
            <a:spLocks noChangeArrowheads="1"/>
          </p:cNvSpPr>
          <p:nvPr/>
        </p:nvSpPr>
        <p:spPr bwMode="auto">
          <a:xfrm>
            <a:off x="312076" y="5816939"/>
            <a:ext cx="4128014" cy="904536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Проезд по ул. Березовая в д. </a:t>
            </a:r>
            <a:r>
              <a:rPr lang="ru-RU" sz="1400" dirty="0" err="1" smtClean="0">
                <a:solidFill>
                  <a:schemeClr val="tx2"/>
                </a:solidFill>
                <a:latin typeface="Times New Roman" pitchFamily="18" charset="0"/>
              </a:rPr>
              <a:t>Духовец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</a:p>
          <a:p>
            <a:pPr algn="ctr" eaLnBrk="1" hangingPunct="1">
              <a:defRPr/>
            </a:pP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Моковского сельсовета Курского района </a:t>
            </a:r>
          </a:p>
          <a:p>
            <a:pPr algn="ctr" eaLnBrk="1" hangingPunct="1">
              <a:defRPr/>
            </a:pP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Курской области на сумму 15,9 млн. руб.</a:t>
            </a:r>
            <a:endParaRPr lang="ru-RU" sz="1400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20" name="AutoShape 11"/>
          <p:cNvSpPr>
            <a:spLocks noChangeArrowheads="1"/>
          </p:cNvSpPr>
          <p:nvPr/>
        </p:nvSpPr>
        <p:spPr bwMode="auto">
          <a:xfrm>
            <a:off x="4841220" y="5727700"/>
            <a:ext cx="4076700" cy="977900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Автомобильная дорога по д. Б. Шумаково </a:t>
            </a:r>
          </a:p>
          <a:p>
            <a:pPr algn="ctr" eaLnBrk="1" hangingPunct="1">
              <a:defRPr/>
            </a:pP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(за ж/д переездом вправо) </a:t>
            </a:r>
          </a:p>
          <a:p>
            <a:pPr algn="ctr" eaLnBrk="1" hangingPunct="1">
              <a:defRPr/>
            </a:pP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Шумаковского сельсовета Курского района </a:t>
            </a:r>
          </a:p>
          <a:p>
            <a:pPr algn="ctr" eaLnBrk="1" hangingPunct="1">
              <a:defRPr/>
            </a:pP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Курской области  (</a:t>
            </a:r>
            <a:r>
              <a:rPr lang="en-US" sz="1400" dirty="0" smtClean="0">
                <a:solidFill>
                  <a:schemeClr val="tx2"/>
                </a:solidFill>
                <a:latin typeface="Times New Roman" pitchFamily="18" charset="0"/>
              </a:rPr>
              <a:t>II 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</a:rPr>
              <a:t>этап) на сумму 17,7 млн. руб.</a:t>
            </a:r>
            <a:endParaRPr lang="ru-RU" sz="1400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040266" y="6585240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72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213675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3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684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71685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686" name="AutoShape 11"/>
          <p:cNvSpPr>
            <a:spLocks noChangeArrowheads="1"/>
          </p:cNvSpPr>
          <p:nvPr/>
        </p:nvSpPr>
        <p:spPr bwMode="auto">
          <a:xfrm>
            <a:off x="533400" y="884238"/>
            <a:ext cx="8001000" cy="23622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dirty="0">
                <a:solidFill>
                  <a:schemeClr val="tx2"/>
                </a:solidFill>
                <a:latin typeface="Times New Roman" panose="02020603050405020304" pitchFamily="18" charset="0"/>
              </a:rPr>
              <a:t>Муниципальная программа </a:t>
            </a:r>
            <a:r>
              <a:rPr lang="ru-RU" altLang="ru-RU" sz="2500" dirty="0" smtClean="0">
                <a:latin typeface="Times New Roman" panose="02020603050405020304" pitchFamily="18" charset="0"/>
              </a:rPr>
              <a:t>определяет </a:t>
            </a:r>
            <a:r>
              <a:rPr lang="ru-RU" altLang="ru-RU" sz="2500" dirty="0">
                <a:latin typeface="Times New Roman" panose="02020603050405020304" pitchFamily="18" charset="0"/>
              </a:rPr>
              <a:t>цели и задачи </a:t>
            </a:r>
            <a:endParaRPr lang="en-US" altLang="ru-RU" sz="2500" dirty="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</a:rPr>
              <a:t>муниципальной политики в определенной сфере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</a:rPr>
              <a:t> социально-экономического развития района,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</a:rPr>
              <a:t>способы их достижения, объемы используемых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</a:rPr>
              <a:t>финансовых ресурсов для реализации </a:t>
            </a:r>
            <a:r>
              <a:rPr lang="ru-RU" altLang="ru-RU" sz="2500" dirty="0" smtClean="0">
                <a:latin typeface="Times New Roman" panose="02020603050405020304" pitchFamily="18" charset="0"/>
              </a:rPr>
              <a:t>этих целей</a:t>
            </a:r>
            <a:endParaRPr lang="ru-RU" altLang="ru-RU" sz="2500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687" name="AutoShape 15"/>
          <p:cNvSpPr>
            <a:spLocks noChangeArrowheads="1"/>
          </p:cNvSpPr>
          <p:nvPr/>
        </p:nvSpPr>
        <p:spPr bwMode="auto">
          <a:xfrm>
            <a:off x="152400" y="4114800"/>
            <a:ext cx="2286000" cy="25146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Повышение </a:t>
            </a:r>
          </a:p>
          <a:p>
            <a:pPr algn="ctr" eaLnBrk="1" hangingPunct="1"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эффективности </a:t>
            </a:r>
          </a:p>
          <a:p>
            <a:pPr algn="ctr" eaLnBrk="1" hangingPunct="1"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и </a:t>
            </a:r>
          </a:p>
          <a:p>
            <a:pPr algn="ctr" eaLnBrk="1" hangingPunct="1"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результативности </a:t>
            </a:r>
          </a:p>
          <a:p>
            <a:pPr algn="ctr" eaLnBrk="1" hangingPunct="1"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бюджетных </a:t>
            </a:r>
          </a:p>
          <a:p>
            <a:pPr algn="ctr" eaLnBrk="1" hangingPunct="1"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расходов</a:t>
            </a:r>
          </a:p>
        </p:txBody>
      </p:sp>
      <p:sp>
        <p:nvSpPr>
          <p:cNvPr id="71688" name="AutoShape 16"/>
          <p:cNvSpPr>
            <a:spLocks noChangeArrowheads="1"/>
          </p:cNvSpPr>
          <p:nvPr/>
        </p:nvSpPr>
        <p:spPr bwMode="auto">
          <a:xfrm>
            <a:off x="2590800" y="4191000"/>
            <a:ext cx="3886200" cy="25146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Значения показателей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программы являются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индикатором по направлению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 действия программы и сигнализируют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о плохом или хорошем результате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функционирования программы,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необходимости принятия новых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решений</a:t>
            </a:r>
          </a:p>
        </p:txBody>
      </p:sp>
      <p:sp>
        <p:nvSpPr>
          <p:cNvPr id="71689" name="AutoShape 17"/>
          <p:cNvSpPr>
            <a:spLocks noChangeArrowheads="1"/>
          </p:cNvSpPr>
          <p:nvPr/>
        </p:nvSpPr>
        <p:spPr bwMode="auto">
          <a:xfrm>
            <a:off x="6629400" y="4191000"/>
            <a:ext cx="2286000" cy="2438400"/>
          </a:xfrm>
          <a:prstGeom prst="roundRect">
            <a:avLst>
              <a:gd name="adj" fmla="val 16667"/>
            </a:avLst>
          </a:prstGeom>
          <a:solidFill>
            <a:srgbClr val="DED4DD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Бюджетные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средства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 в рамках программы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направлены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на достижение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заданного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программой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результата</a:t>
            </a:r>
          </a:p>
        </p:txBody>
      </p:sp>
      <p:sp>
        <p:nvSpPr>
          <p:cNvPr id="70666" name="AutoShape 11"/>
          <p:cNvSpPr>
            <a:spLocks noChangeArrowheads="1"/>
          </p:cNvSpPr>
          <p:nvPr/>
        </p:nvSpPr>
        <p:spPr bwMode="auto">
          <a:xfrm>
            <a:off x="241169" y="3475038"/>
            <a:ext cx="8686800" cy="487362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300" dirty="0">
                <a:solidFill>
                  <a:schemeClr val="tx2"/>
                </a:solidFill>
                <a:latin typeface="Times New Roman" pitchFamily="18" charset="0"/>
              </a:rPr>
              <a:t>Цели формирования </a:t>
            </a:r>
            <a:r>
              <a:rPr lang="ru-RU" sz="2300" dirty="0" smtClean="0">
                <a:solidFill>
                  <a:schemeClr val="tx2"/>
                </a:solidFill>
                <a:latin typeface="Times New Roman" pitchFamily="18" charset="0"/>
              </a:rPr>
              <a:t>муниципальной </a:t>
            </a:r>
            <a:r>
              <a:rPr lang="ru-RU" sz="2300" dirty="0">
                <a:solidFill>
                  <a:schemeClr val="tx2"/>
                </a:solidFill>
                <a:latin typeface="Times New Roman" pitchFamily="18" charset="0"/>
              </a:rPr>
              <a:t>программы </a:t>
            </a:r>
          </a:p>
        </p:txBody>
      </p:sp>
      <p:sp>
        <p:nvSpPr>
          <p:cNvPr id="12" name="AutoShape 11"/>
          <p:cNvSpPr>
            <a:spLocks noChangeArrowheads="1"/>
          </p:cNvSpPr>
          <p:nvPr/>
        </p:nvSpPr>
        <p:spPr bwMode="auto">
          <a:xfrm>
            <a:off x="241169" y="168274"/>
            <a:ext cx="8674231" cy="563563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Зачем нужен программный бюджет?</a:t>
            </a:r>
            <a:endParaRPr lang="ru-RU" altLang="ru-RU" sz="2500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032812" y="6496050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73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534845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9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70660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70661" name="AutoShape 11"/>
          <p:cNvSpPr>
            <a:spLocks noChangeArrowheads="1"/>
          </p:cNvSpPr>
          <p:nvPr/>
        </p:nvSpPr>
        <p:spPr bwMode="auto">
          <a:xfrm>
            <a:off x="193249" y="1300589"/>
            <a:ext cx="8798351" cy="1366411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200" dirty="0">
                <a:solidFill>
                  <a:schemeClr val="tx2"/>
                </a:solidFill>
                <a:latin typeface="Times New Roman" panose="02020603050405020304" pitchFamily="18" charset="0"/>
              </a:rPr>
              <a:t>Бюджет Курского района Курской области </a:t>
            </a:r>
            <a:r>
              <a:rPr lang="ru-RU" altLang="ru-RU" sz="22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формируется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2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по </a:t>
            </a:r>
            <a:r>
              <a:rPr lang="ru-RU" altLang="ru-RU" sz="2200" dirty="0">
                <a:solidFill>
                  <a:schemeClr val="tx2"/>
                </a:solidFill>
                <a:latin typeface="Times New Roman" panose="02020603050405020304" pitchFamily="18" charset="0"/>
              </a:rPr>
              <a:t>программному </a:t>
            </a:r>
            <a:r>
              <a:rPr lang="ru-RU" altLang="ru-RU" sz="22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принципу, т.е</a:t>
            </a:r>
            <a:r>
              <a:rPr lang="ru-RU" altLang="ru-RU" sz="2200" dirty="0">
                <a:solidFill>
                  <a:schemeClr val="tx2"/>
                </a:solidFill>
                <a:latin typeface="Times New Roman" panose="02020603050405020304" pitchFamily="18" charset="0"/>
              </a:rPr>
              <a:t>. основная часть расходов </a:t>
            </a:r>
            <a:endParaRPr lang="ru-RU" altLang="ru-RU" sz="2200" dirty="0" smtClean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2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бюджета </a:t>
            </a:r>
            <a:r>
              <a:rPr lang="ru-RU" altLang="ru-RU" sz="2200" dirty="0">
                <a:solidFill>
                  <a:schemeClr val="tx2"/>
                </a:solidFill>
                <a:latin typeface="Times New Roman" panose="02020603050405020304" pitchFamily="18" charset="0"/>
              </a:rPr>
              <a:t>направляется  </a:t>
            </a:r>
            <a:r>
              <a:rPr lang="ru-RU" altLang="ru-RU" sz="22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на </a:t>
            </a:r>
            <a:r>
              <a:rPr lang="ru-RU" altLang="ru-RU" sz="2200" dirty="0">
                <a:solidFill>
                  <a:schemeClr val="tx2"/>
                </a:solidFill>
                <a:latin typeface="Times New Roman" panose="02020603050405020304" pitchFamily="18" charset="0"/>
              </a:rPr>
              <a:t>достижение конкретных целей, определенных </a:t>
            </a:r>
            <a:endParaRPr lang="ru-RU" altLang="ru-RU" sz="2200" dirty="0" smtClean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2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программами развития </a:t>
            </a:r>
            <a:r>
              <a:rPr lang="ru-RU" altLang="ru-RU" sz="2200" dirty="0">
                <a:solidFill>
                  <a:schemeClr val="tx2"/>
                </a:solidFill>
                <a:latin typeface="Times New Roman" panose="02020603050405020304" pitchFamily="18" charset="0"/>
              </a:rPr>
              <a:t>Курского района Курской области</a:t>
            </a:r>
          </a:p>
        </p:txBody>
      </p:sp>
      <p:sp>
        <p:nvSpPr>
          <p:cNvPr id="59413" name="AutoShape 61"/>
          <p:cNvSpPr>
            <a:spLocks noChangeArrowheads="1"/>
          </p:cNvSpPr>
          <p:nvPr/>
        </p:nvSpPr>
        <p:spPr bwMode="auto">
          <a:xfrm>
            <a:off x="838201" y="2740086"/>
            <a:ext cx="1676400" cy="325315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12700">
            <a:noFill/>
            <a:round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2023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59414" name="AutoShape 61"/>
          <p:cNvSpPr>
            <a:spLocks noChangeArrowheads="1"/>
          </p:cNvSpPr>
          <p:nvPr/>
        </p:nvSpPr>
        <p:spPr bwMode="auto">
          <a:xfrm>
            <a:off x="3657600" y="2722501"/>
            <a:ext cx="1600200" cy="3429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12700">
            <a:noFill/>
            <a:round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2024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59415" name="AutoShape 61"/>
          <p:cNvSpPr>
            <a:spLocks noChangeArrowheads="1"/>
          </p:cNvSpPr>
          <p:nvPr/>
        </p:nvSpPr>
        <p:spPr bwMode="auto">
          <a:xfrm>
            <a:off x="6844553" y="2729828"/>
            <a:ext cx="1689847" cy="335573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12700">
            <a:noFill/>
            <a:round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2025 </a:t>
            </a:r>
            <a:r>
              <a:rPr lang="ru-RU" sz="2500" b="1" dirty="0">
                <a:solidFill>
                  <a:schemeClr val="tx2"/>
                </a:solidFill>
                <a:latin typeface="Times New Roman" pitchFamily="18" charset="0"/>
              </a:rPr>
              <a:t>год</a:t>
            </a:r>
          </a:p>
        </p:txBody>
      </p:sp>
      <p:sp>
        <p:nvSpPr>
          <p:cNvPr id="70665" name="Line 24"/>
          <p:cNvSpPr>
            <a:spLocks noChangeShapeType="1"/>
          </p:cNvSpPr>
          <p:nvPr/>
        </p:nvSpPr>
        <p:spPr bwMode="auto">
          <a:xfrm>
            <a:off x="2971800" y="3429000"/>
            <a:ext cx="0" cy="3429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0666" name="Line 25"/>
          <p:cNvSpPr>
            <a:spLocks noChangeShapeType="1"/>
          </p:cNvSpPr>
          <p:nvPr/>
        </p:nvSpPr>
        <p:spPr bwMode="auto">
          <a:xfrm>
            <a:off x="6019800" y="3429000"/>
            <a:ext cx="0" cy="3429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302142338"/>
              </p:ext>
            </p:extLst>
          </p:nvPr>
        </p:nvGraphicFramePr>
        <p:xfrm>
          <a:off x="0" y="3429000"/>
          <a:ext cx="2971800" cy="34289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024889C-D942-4FFC-8999-23F5342B94F5}" type="slidenum">
              <a:rPr lang="ru-RU" altLang="ru-RU" smtClean="0"/>
              <a:pPr>
                <a:defRPr/>
              </a:pPr>
              <a:t>74</a:t>
            </a:fld>
            <a:endParaRPr lang="ru-RU" altLang="ru-RU"/>
          </a:p>
        </p:txBody>
      </p:sp>
      <p:sp>
        <p:nvSpPr>
          <p:cNvPr id="14" name="AutoShape 61"/>
          <p:cNvSpPr>
            <a:spLocks noChangeArrowheads="1"/>
          </p:cNvSpPr>
          <p:nvPr/>
        </p:nvSpPr>
        <p:spPr bwMode="auto">
          <a:xfrm>
            <a:off x="193249" y="250029"/>
            <a:ext cx="8798351" cy="823913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12700">
            <a:noFill/>
            <a:round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Какую часть занимают расходы на реализацию программ </a:t>
            </a:r>
          </a:p>
          <a:p>
            <a:pPr algn="ctr">
              <a:defRPr/>
            </a:pPr>
            <a:r>
              <a:rPr lang="ru-RU" sz="2500" b="1" dirty="0" smtClean="0">
                <a:solidFill>
                  <a:schemeClr val="tx2"/>
                </a:solidFill>
                <a:latin typeface="Times New Roman" pitchFamily="18" charset="0"/>
              </a:rPr>
              <a:t>в общем объеме расходов бюджета Курского района?</a:t>
            </a:r>
            <a:endParaRPr lang="ru-RU" sz="2500" b="1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graphicFrame>
        <p:nvGraphicFramePr>
          <p:cNvPr id="17" name="Объект 6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289240155"/>
              </p:ext>
            </p:extLst>
          </p:nvPr>
        </p:nvGraphicFramePr>
        <p:xfrm>
          <a:off x="2819400" y="3437966"/>
          <a:ext cx="3162299" cy="34289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8" name="Объект 6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629554166"/>
              </p:ext>
            </p:extLst>
          </p:nvPr>
        </p:nvGraphicFramePr>
        <p:xfrm>
          <a:off x="5943600" y="3446931"/>
          <a:ext cx="2971799" cy="34289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222410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7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708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72709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32039" name="Group 295"/>
          <p:cNvGraphicFramePr>
            <a:graphicFrameLocks noGrp="1"/>
          </p:cNvGraphicFramePr>
          <p:nvPr>
            <p:ph/>
          </p:nvPr>
        </p:nvGraphicFramePr>
        <p:xfrm>
          <a:off x="381000" y="779463"/>
          <a:ext cx="8382000" cy="5924545"/>
        </p:xfrm>
        <a:graphic>
          <a:graphicData uri="http://schemas.openxmlformats.org/drawingml/2006/table">
            <a:tbl>
              <a:tblPr/>
              <a:tblGrid>
                <a:gridCol w="5934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7885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6486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200" b="1" i="0" u="sng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Развитие образования в Курском районе Курской области </a:t>
                      </a: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6486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200" b="1" i="0" u="sng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Социальная поддержка граждан Курского района Курской области </a:t>
                      </a:r>
                      <a:endParaRPr kumimoji="0" lang="ru-RU" sz="1200" b="1" i="0" u="sng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6486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200" b="1" i="0" u="sng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Комплексное развитие сельских территорий Курского района Курской области</a:t>
                      </a:r>
                      <a:endParaRPr kumimoji="0" lang="ru-RU" sz="1200" b="1" i="0" u="sng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6486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200" b="1" i="0" u="sng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Управление муниципальным имуществом и земельными ресурсами в Курском районе Курской области</a:t>
                      </a: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6486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200" b="1" i="0" u="sng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Охрана окружающей среды в Курском районе Курской области </a:t>
                      </a:r>
                      <a:endParaRPr kumimoji="0" lang="ru-RU" sz="1200" b="1" i="0" u="sng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6486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1200" b="1" i="0" u="sng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Развитие муниципальной службы в Курском районе Курской области</a:t>
                      </a:r>
                      <a:endParaRPr kumimoji="0" lang="ru-RU" sz="1200" b="1" i="0" u="sng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6486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ru-RU" sz="1200" b="1" i="0" u="sng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Развитие культуры в Курском районе Курской области</a:t>
                      </a:r>
                      <a:endParaRPr kumimoji="0" lang="ru-RU" sz="1200" b="1" i="0" u="sng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6486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kumimoji="0" lang="ru-RU" sz="1200" b="1" i="0" u="sng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Сохранение и развитие архивного дела в Курском районе Курской области </a:t>
                      </a: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6486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kumimoji="0" lang="ru-RU" sz="1200" b="1" i="0" u="sng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Развитие малого и среднего предпринимательства в Курском районе Курской области</a:t>
                      </a:r>
                      <a:endParaRPr kumimoji="0" lang="ru-RU" sz="1200" b="1" i="0" u="sng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09858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kumimoji="0" lang="ru-RU" sz="1200" b="1" i="0" u="sng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Повышение эффективности управления финансами в Курском районе Курской области</a:t>
                      </a: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6486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kumimoji="0" lang="ru-RU" sz="1200" b="1" i="0" u="sng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Содействие занятости населения Курского района Курской области</a:t>
                      </a: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6486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kumimoji="0" lang="ru-RU" sz="1200" b="1" i="0" u="sng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Профилактика правонарушений в Курском районе Курской области</a:t>
                      </a: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6486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kumimoji="0" lang="ru-RU" sz="1200" b="1" i="0" u="sng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Повышение энергоэффективности в Курском районе Курской области</a:t>
                      </a:r>
                      <a:endParaRPr kumimoji="0" lang="ru-RU" sz="1200" b="1" i="0" u="sng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459371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kumimoji="0" lang="ru-RU" sz="1200" b="1" i="0" u="sng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Обеспечение доступным и комфортным жильем и коммунальными услугами граждан в Курском районе Курской области</a:t>
                      </a:r>
                      <a:endParaRPr kumimoji="0" lang="ru-RU" sz="1200" b="1" i="0" u="sng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459371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kumimoji="0" lang="ru-RU" sz="1200" b="1" i="0" u="sng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Развитие транспортной системы, обеспечение перевозки пассажиров в Курском районе Курской области и безопасности дорожного движения в Курском районе Курской области</a:t>
                      </a:r>
                      <a:endParaRPr kumimoji="0" lang="ru-RU" sz="1200" b="1" i="0" u="sng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459371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endParaRPr kumimoji="0" lang="ru-RU" sz="1200" b="1" i="0" u="sng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Повышение эффективности работы с молодежью, организация отдыха и оздоровления детей, молодежи, развитие физической культуры и спорта в Курском районе Курской области </a:t>
                      </a:r>
                      <a:endParaRPr kumimoji="0" lang="ru-RU" sz="1200" b="1" i="0" u="sng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459371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  <a:endParaRPr kumimoji="0" lang="ru-RU" sz="1200" b="1" i="0" u="sng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Защита населения и территории от чрезвычайных ситуаций, обеспечение пожарной безопасности и безопасности людей на водных объектах в Курском районе Курской области</a:t>
                      </a:r>
                      <a:endParaRPr kumimoji="0" lang="ru-RU" sz="1200" b="1" i="0" u="sng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459371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18</a:t>
                      </a: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Формирование законопослушного поведения участников дорожного движения на территории Курского района Курской области</a:t>
                      </a:r>
                      <a:endParaRPr kumimoji="0" lang="ru-RU" sz="1200" b="1" i="0" u="sng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 marT="46801" marB="4680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4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</a:tbl>
          </a:graphicData>
        </a:graphic>
      </p:graphicFrame>
      <p:sp>
        <p:nvSpPr>
          <p:cNvPr id="72769" name="AutoShape 61"/>
          <p:cNvSpPr>
            <a:spLocks noChangeArrowheads="1"/>
          </p:cNvSpPr>
          <p:nvPr/>
        </p:nvSpPr>
        <p:spPr bwMode="auto">
          <a:xfrm>
            <a:off x="0" y="0"/>
            <a:ext cx="9144000" cy="7620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 w="12700">
            <a:solidFill>
              <a:schemeClr val="tx1"/>
            </a:solidFill>
            <a:round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5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Муниципальные программы</a:t>
            </a:r>
            <a:endParaRPr lang="ru-RU" altLang="ru-RU" sz="2500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500" dirty="0">
                <a:solidFill>
                  <a:schemeClr val="tx2"/>
                </a:solidFill>
                <a:latin typeface="Times New Roman" panose="02020603050405020304" pitchFamily="18" charset="0"/>
              </a:rPr>
              <a:t>Курского района Курской области 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010400" y="6483346"/>
            <a:ext cx="2133600" cy="476250"/>
          </a:xfrm>
        </p:spPr>
        <p:txBody>
          <a:bodyPr/>
          <a:lstStyle/>
          <a:p>
            <a:pPr>
              <a:defRPr/>
            </a:pPr>
            <a:fld id="{3FD2B8EF-3715-491F-921E-31F4BF5FA522}" type="slidenum">
              <a:rPr lang="ru-RU" altLang="ru-RU" smtClean="0"/>
              <a:pPr>
                <a:defRPr/>
              </a:pPr>
              <a:t>75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148838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1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3732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73733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73734" name="AutoShape 11"/>
          <p:cNvSpPr>
            <a:spLocks noChangeArrowheads="1"/>
          </p:cNvSpPr>
          <p:nvPr/>
        </p:nvSpPr>
        <p:spPr bwMode="auto">
          <a:xfrm>
            <a:off x="228600" y="228600"/>
            <a:ext cx="8763000" cy="9144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«Развитие образования в Курском районе Курской области» </a:t>
            </a:r>
          </a:p>
        </p:txBody>
      </p:sp>
      <p:sp>
        <p:nvSpPr>
          <p:cNvPr id="73736" name="AutoShape 11"/>
          <p:cNvSpPr>
            <a:spLocks noChangeArrowheads="1"/>
          </p:cNvSpPr>
          <p:nvPr/>
        </p:nvSpPr>
        <p:spPr bwMode="auto">
          <a:xfrm>
            <a:off x="76200" y="1447800"/>
            <a:ext cx="5638800" cy="5181600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ru-RU" altLang="ru-RU" sz="1600" b="1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Общий объем финансирования </a:t>
            </a: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муниципальной программы: </a:t>
            </a: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ru-RU" alt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 – 757,5 млн. руб.;</a:t>
            </a: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 – 796,4 млн. руб.;</a:t>
            </a: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 – 791,3 млн. руб.</a:t>
            </a: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ru-RU" alt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ru-RU" alt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Бюджетные средства будут направлены на</a:t>
            </a:r>
            <a:r>
              <a:rPr lang="ru-RU" alt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342900" indent="-342900" algn="ctr" eaLnBrk="1" hangingPunct="1">
              <a:spcBef>
                <a:spcPct val="0"/>
              </a:spcBef>
              <a:buFontTx/>
              <a:buAutoNum type="arabicPeriod"/>
              <a:defRPr/>
            </a:pP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Реализацию национальных проектов «Современная школа», </a:t>
            </a: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«Цифровая образовательная среда», «Успех каждого ребенка»;</a:t>
            </a: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организацию питания обучающихся;</a:t>
            </a: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приобретение ГСМ для обеспечения подвоза обучающихся;</a:t>
            </a: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заработную плату, налоги, услуги связи, </a:t>
            </a:r>
            <a:r>
              <a:rPr lang="ru-RU" altLang="ru-RU" sz="1600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ТЭРы</a:t>
            </a: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 имущества;</a:t>
            </a: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меры социальной поддержки работникам образовательных </a:t>
            </a: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учреждений и др. расходы.</a:t>
            </a: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ru-RU" altLang="ru-RU" sz="1600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00" y="3884855"/>
            <a:ext cx="3175000" cy="2381250"/>
          </a:xfrm>
          <a:prstGeom prst="rect">
            <a:avLst/>
          </a:prstGeo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858000" y="6457950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76</a:t>
            </a:fld>
            <a:endParaRPr lang="ru-RU" alt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1367" y="1649730"/>
            <a:ext cx="2194285" cy="2194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850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5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756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74757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74758" name="AutoShape 11"/>
          <p:cNvSpPr>
            <a:spLocks noChangeArrowheads="1"/>
          </p:cNvSpPr>
          <p:nvPr/>
        </p:nvSpPr>
        <p:spPr bwMode="auto">
          <a:xfrm>
            <a:off x="381000" y="124956"/>
            <a:ext cx="8534400" cy="1246644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b="1" dirty="0">
                <a:latin typeface="Times New Roman" panose="02020603050405020304" pitchFamily="18" charset="0"/>
              </a:rPr>
              <a:t>Муниципальная программа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</a:rPr>
              <a:t>«Социальная поддержка граждан </a:t>
            </a:r>
            <a:endParaRPr lang="ru-RU" altLang="ru-RU" sz="2500" dirty="0" smtClean="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 smtClean="0">
                <a:latin typeface="Times New Roman" panose="02020603050405020304" pitchFamily="18" charset="0"/>
              </a:rPr>
              <a:t>Курского </a:t>
            </a:r>
            <a:r>
              <a:rPr lang="ru-RU" altLang="ru-RU" sz="2500" dirty="0">
                <a:latin typeface="Times New Roman" panose="02020603050405020304" pitchFamily="18" charset="0"/>
              </a:rPr>
              <a:t>района Курской области» </a:t>
            </a:r>
          </a:p>
        </p:txBody>
      </p:sp>
      <p:pic>
        <p:nvPicPr>
          <p:cNvPr id="74760" name="Picture 10" descr="D:\documents\БЮДЖЕТ ДЛЯ ГРАЖДАН\Бюджет для граждан на 2021-2023\собес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8350" y="4274040"/>
            <a:ext cx="3009900" cy="200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8197" y="1890713"/>
            <a:ext cx="3017857" cy="2588755"/>
          </a:xfrm>
          <a:prstGeom prst="rect">
            <a:avLst/>
          </a:prstGeom>
        </p:spPr>
      </p:pic>
      <p:sp>
        <p:nvSpPr>
          <p:cNvPr id="74762" name="AutoShape 11"/>
          <p:cNvSpPr>
            <a:spLocks noChangeArrowheads="1"/>
          </p:cNvSpPr>
          <p:nvPr/>
        </p:nvSpPr>
        <p:spPr bwMode="auto">
          <a:xfrm>
            <a:off x="152400" y="1600200"/>
            <a:ext cx="5943600" cy="5105400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Общий объем финансирования муниципальной программы: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 – </a:t>
            </a:r>
            <a:r>
              <a:rPr lang="ru-RU" alt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165,0 </a:t>
            </a:r>
            <a: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руб.;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 – </a:t>
            </a:r>
            <a:r>
              <a:rPr lang="ru-RU" alt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81,8 </a:t>
            </a:r>
            <a: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руб.;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 – </a:t>
            </a:r>
            <a:r>
              <a:rPr lang="ru-RU" alt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98,7 </a:t>
            </a:r>
            <a: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руб.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Бюджетные средства будут направлены на</a:t>
            </a: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социальную поддержку отдельным категориям граждан: труженики тыла;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ветераны труда; реабилитированные лица;  лица, признанные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пострадавшими от политических репрессий;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дети-сироты, дети, оставшиеся без попечения родителей,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дети, находящиеся под опекой (попечительством);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семьи с детьми и прочие категории;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доплату к пенсиям муниципальным служащим;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обеспечение жилыми помещениями детей – сирот и детей,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оставшихся без попечения родителей, лиц из их числа;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организацию поздравлений с юбилейными датами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ветеранов ВОВ, тружеников тыла старше 90 лет,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декады инвалидов, проведение районной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спартакиады среди инвалидов, проведение мероприятия,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посвященного Дню Победы в ВОВ и др. мероприятия.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882454" y="6431511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77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529282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9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5780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75781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75782" name="AutoShape 11"/>
          <p:cNvSpPr>
            <a:spLocks noChangeArrowheads="1"/>
          </p:cNvSpPr>
          <p:nvPr/>
        </p:nvSpPr>
        <p:spPr bwMode="auto">
          <a:xfrm>
            <a:off x="228600" y="228600"/>
            <a:ext cx="8610600" cy="12954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b="1" dirty="0">
                <a:latin typeface="Times New Roman" panose="02020603050405020304" pitchFamily="18" charset="0"/>
              </a:rPr>
              <a:t>Муниципальная программа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</a:rPr>
              <a:t>«Комплексное развитие сельских территорий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</a:rPr>
              <a:t>Курского района Курской области» </a:t>
            </a:r>
          </a:p>
        </p:txBody>
      </p:sp>
      <p:sp>
        <p:nvSpPr>
          <p:cNvPr id="69640" name="AutoShape 11"/>
          <p:cNvSpPr>
            <a:spLocks noChangeArrowheads="1"/>
          </p:cNvSpPr>
          <p:nvPr/>
        </p:nvSpPr>
        <p:spPr bwMode="auto">
          <a:xfrm>
            <a:off x="351864" y="1715901"/>
            <a:ext cx="8440271" cy="4432300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marL="342900" indent="-342900" algn="ctr" eaLnBrk="1" hangingPunct="1">
              <a:defRPr/>
            </a:pPr>
            <a:endParaRPr lang="ru-RU" sz="1600" b="1" u="sng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 состоянию на текущую дату бюджетные средства </a:t>
            </a:r>
          </a:p>
          <a:p>
            <a:pPr algn="ctr" eaLnBrk="1" hangingPunct="1"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 реализацию муниципальной программы </a:t>
            </a:r>
          </a:p>
          <a:p>
            <a:pPr algn="ctr" eaLnBrk="1" hangingPunct="1"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2023-2025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г.г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не планируются.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 eaLnBrk="1" hangingPunct="1">
              <a:defRPr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 eaLnBrk="1" hangingPunct="1">
              <a:defRPr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 eaLnBrk="1" hangingPunct="1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 eaLnBrk="1" hangingPunct="1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78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65742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3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6804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76805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76806" name="AutoShape 11"/>
          <p:cNvSpPr>
            <a:spLocks noChangeArrowheads="1"/>
          </p:cNvSpPr>
          <p:nvPr/>
        </p:nvSpPr>
        <p:spPr bwMode="auto">
          <a:xfrm>
            <a:off x="152400" y="228599"/>
            <a:ext cx="8686800" cy="1203325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b="1" dirty="0">
                <a:latin typeface="Times New Roman" panose="02020603050405020304" pitchFamily="18" charset="0"/>
              </a:rPr>
              <a:t>Муниципальная программа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</a:rPr>
              <a:t>«Управление муниципальным имуществом и земельными </a:t>
            </a:r>
            <a:endParaRPr lang="ru-RU" altLang="ru-RU" sz="2500" dirty="0" smtClean="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 smtClean="0">
                <a:latin typeface="Times New Roman" panose="02020603050405020304" pitchFamily="18" charset="0"/>
              </a:rPr>
              <a:t>ресурсами в </a:t>
            </a:r>
            <a:r>
              <a:rPr lang="ru-RU" altLang="ru-RU" sz="2500" dirty="0">
                <a:latin typeface="Times New Roman" panose="02020603050405020304" pitchFamily="18" charset="0"/>
              </a:rPr>
              <a:t>Курском районе Курской области» </a:t>
            </a:r>
          </a:p>
        </p:txBody>
      </p:sp>
      <p:sp>
        <p:nvSpPr>
          <p:cNvPr id="76807" name="AutoShape 11"/>
          <p:cNvSpPr>
            <a:spLocks noChangeArrowheads="1"/>
          </p:cNvSpPr>
          <p:nvPr/>
        </p:nvSpPr>
        <p:spPr bwMode="auto">
          <a:xfrm>
            <a:off x="266700" y="1524000"/>
            <a:ext cx="5905500" cy="5197475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Общий объем финансирования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муниципальной программы: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 – </a:t>
            </a:r>
            <a:r>
              <a:rPr lang="ru-RU" alt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3,0 </a:t>
            </a: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руб.;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 – </a:t>
            </a:r>
            <a:r>
              <a:rPr lang="ru-RU" alt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4,0 </a:t>
            </a: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руб.;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 – </a:t>
            </a:r>
            <a:r>
              <a:rPr lang="ru-RU" alt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3,0 </a:t>
            </a: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руб..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Бюджетные средства будут направлены на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изготовление схем расположения земельных участков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кадастровом плане или кадастровой карте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соответствующих территорий, изготовление межевых планов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земельных участков с постановкой на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государственный кадастровый учет;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оценку земельных участков, государственная собственность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которые не разграничена и (или) находящихся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муниципальной собственности;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услуги по лицензионному обслуживанию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программных продуктов (</a:t>
            </a:r>
            <a:r>
              <a:rPr lang="ru-RU" alt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БарсАренда</a:t>
            </a: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изготовление технической документации, необходимой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постановки на государственный кадастровый учет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объектов недвижимого имущества, включенных в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реестр муниципальной собственности, для последующей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регистрации права муниципальной собственности;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содержание муниципального имущества.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400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76809" name="Picture 9" descr="D:\documents\БЮДЖЕТ ДЛЯ ГРАЖДАН\Бюджет для граждан на 2020-2022\Фото 2\IMG_487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1905000"/>
            <a:ext cx="308610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810" name="Picture 11" descr="https://i.mycdn.me/i?r=AyH4iRPQ2q0otWIFepML2LxRexMcd4gdawPYQ8p75r9s2Q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4191000"/>
            <a:ext cx="2554288" cy="191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79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34984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2400"/>
            <a:ext cx="9144000" cy="6858000"/>
          </a:xfrm>
          <a:prstGeom prst="rect">
            <a:avLst/>
          </a:prstGeom>
          <a:solidFill>
            <a:srgbClr val="B498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2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7173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74" name="AutoShape 11"/>
          <p:cNvSpPr>
            <a:spLocks noChangeArrowheads="1"/>
          </p:cNvSpPr>
          <p:nvPr/>
        </p:nvSpPr>
        <p:spPr bwMode="auto">
          <a:xfrm>
            <a:off x="381000" y="457200"/>
            <a:ext cx="8382000" cy="11430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500" b="1">
                <a:solidFill>
                  <a:schemeClr val="tx2"/>
                </a:solidFill>
                <a:latin typeface="Times New Roman" panose="02020603050405020304" pitchFamily="18" charset="0"/>
              </a:rPr>
              <a:t>Бюджетная система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500" b="1">
                <a:solidFill>
                  <a:schemeClr val="tx2"/>
                </a:solidFill>
                <a:latin typeface="Times New Roman" panose="02020603050405020304" pitchFamily="18" charset="0"/>
              </a:rPr>
              <a:t>Курского района Курской области</a:t>
            </a:r>
          </a:p>
        </p:txBody>
      </p:sp>
      <p:sp>
        <p:nvSpPr>
          <p:cNvPr id="7175" name="AutoShape 26" descr="38748-1498070026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7176" name="AutoShape 27" descr="38748-1498070026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21514" name="AutoShape 11"/>
          <p:cNvSpPr>
            <a:spLocks noChangeArrowheads="1"/>
          </p:cNvSpPr>
          <p:nvPr/>
        </p:nvSpPr>
        <p:spPr bwMode="auto">
          <a:xfrm>
            <a:off x="5029200" y="4648200"/>
            <a:ext cx="3657600" cy="1981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>
                <a:latin typeface="Times New Roman" pitchFamily="18" charset="0"/>
              </a:rPr>
              <a:t>Бюджеты </a:t>
            </a:r>
          </a:p>
          <a:p>
            <a:pPr algn="ctr" eaLnBrk="1" hangingPunct="1">
              <a:defRPr/>
            </a:pPr>
            <a:r>
              <a:rPr lang="ru-RU" sz="2500" b="1">
                <a:latin typeface="Times New Roman" pitchFamily="18" charset="0"/>
              </a:rPr>
              <a:t>сельских </a:t>
            </a: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sz="2500" b="1">
                <a:latin typeface="Times New Roman" pitchFamily="18" charset="0"/>
              </a:rPr>
              <a:t>поселений (17)</a:t>
            </a:r>
          </a:p>
        </p:txBody>
      </p:sp>
      <p:sp>
        <p:nvSpPr>
          <p:cNvPr id="7178" name="AutoShape 32" descr="tn_205239_125178c9379b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7179" name="AutoShape 11"/>
          <p:cNvSpPr>
            <a:spLocks noChangeArrowheads="1"/>
          </p:cNvSpPr>
          <p:nvPr/>
        </p:nvSpPr>
        <p:spPr bwMode="auto">
          <a:xfrm>
            <a:off x="304800" y="2971800"/>
            <a:ext cx="3810000" cy="24384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altLang="ru-RU" sz="3000" b="1">
                <a:solidFill>
                  <a:schemeClr val="tx2"/>
                </a:solidFill>
                <a:latin typeface="Times New Roman" panose="02020603050405020304" pitchFamily="18" charset="0"/>
              </a:rPr>
              <a:t>Консолидированный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000" b="1">
                <a:solidFill>
                  <a:schemeClr val="tx2"/>
                </a:solidFill>
                <a:latin typeface="Times New Roman" panose="02020603050405020304" pitchFamily="18" charset="0"/>
              </a:rPr>
              <a:t>бюджет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000" b="1">
                <a:solidFill>
                  <a:schemeClr val="tx2"/>
                </a:solidFill>
                <a:latin typeface="Times New Roman" panose="02020603050405020304" pitchFamily="18" charset="0"/>
              </a:rPr>
              <a:t>Курского района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000" b="1">
                <a:solidFill>
                  <a:schemeClr val="tx2"/>
                </a:solidFill>
                <a:latin typeface="Times New Roman" panose="02020603050405020304" pitchFamily="18" charset="0"/>
              </a:rPr>
              <a:t>Курской области</a:t>
            </a:r>
          </a:p>
        </p:txBody>
      </p:sp>
      <p:sp>
        <p:nvSpPr>
          <p:cNvPr id="21518" name="AutoShape 11"/>
          <p:cNvSpPr>
            <a:spLocks noChangeArrowheads="1"/>
          </p:cNvSpPr>
          <p:nvPr/>
        </p:nvSpPr>
        <p:spPr bwMode="auto">
          <a:xfrm>
            <a:off x="4953000" y="1828800"/>
            <a:ext cx="3733800" cy="19812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r>
              <a:rPr lang="ru-RU" sz="2500" b="1">
                <a:latin typeface="Times New Roman" pitchFamily="18" charset="0"/>
              </a:rPr>
              <a:t>Бюджет </a:t>
            </a: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sz="2500" b="1">
                <a:latin typeface="Times New Roman" pitchFamily="18" charset="0"/>
              </a:rPr>
              <a:t>муниципального </a:t>
            </a: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sz="2500" b="1">
                <a:latin typeface="Times New Roman" pitchFamily="18" charset="0"/>
              </a:rPr>
              <a:t>района</a:t>
            </a:r>
          </a:p>
        </p:txBody>
      </p:sp>
      <p:sp>
        <p:nvSpPr>
          <p:cNvPr id="16" name="Выгнутая вверх стрелка 15"/>
          <p:cNvSpPr/>
          <p:nvPr/>
        </p:nvSpPr>
        <p:spPr>
          <a:xfrm rot="12035415">
            <a:off x="2806700" y="5346700"/>
            <a:ext cx="2244725" cy="1204913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8" name="Выгнутая влево стрелка 17"/>
          <p:cNvSpPr/>
          <p:nvPr/>
        </p:nvSpPr>
        <p:spPr>
          <a:xfrm rot="4113136">
            <a:off x="3244056" y="1202532"/>
            <a:ext cx="1176337" cy="2317750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781800" y="6514540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8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089773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7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7828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77829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77830" name="AutoShape 11"/>
          <p:cNvSpPr>
            <a:spLocks noChangeArrowheads="1"/>
          </p:cNvSpPr>
          <p:nvPr/>
        </p:nvSpPr>
        <p:spPr bwMode="auto">
          <a:xfrm>
            <a:off x="304800" y="228600"/>
            <a:ext cx="8534400" cy="1304926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b="1" dirty="0">
                <a:latin typeface="Times New Roman" panose="02020603050405020304" pitchFamily="18" charset="0"/>
              </a:rPr>
              <a:t>Муниципальная программа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</a:rPr>
              <a:t>«Охрана окружающей среды в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</a:rPr>
              <a:t>Курском районе  Курской области» </a:t>
            </a:r>
          </a:p>
        </p:txBody>
      </p:sp>
      <p:sp>
        <p:nvSpPr>
          <p:cNvPr id="76808" name="AutoShape 11"/>
          <p:cNvSpPr>
            <a:spLocks noChangeArrowheads="1"/>
          </p:cNvSpPr>
          <p:nvPr/>
        </p:nvSpPr>
        <p:spPr bwMode="auto">
          <a:xfrm>
            <a:off x="304800" y="1600200"/>
            <a:ext cx="5334000" cy="4876800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marL="342900" indent="-342900" algn="ctr" eaLnBrk="1" hangingPunct="1">
              <a:defRPr/>
            </a:pPr>
            <a:endParaRPr lang="ru-RU" b="1" u="sng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 eaLnBrk="1" hangingPunct="1">
              <a:defRPr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Общий объем финансирования </a:t>
            </a: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муниципальной программы: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2023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16,4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руб.;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18,0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руб.;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15,1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</a:t>
            </a:r>
          </a:p>
          <a:p>
            <a:pPr marL="342900" indent="-342900" algn="ctr" eaLnBrk="1" hangingPunct="1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 eaLnBrk="1" hangingPunct="1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Бюджетные средства будут направлены на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ликвидацию несанкционированных свалок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на территории Курского района Курской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области,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также на изготовление проектно-сметной документации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прохождение государственной экспертизы </a:t>
            </a:r>
          </a:p>
          <a:p>
            <a:pPr marL="342900" indent="-342900" algn="ctr" eaLnBrk="1" hangingPunct="1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на строительство водонапорной башни в п. Камыши </a:t>
            </a:r>
          </a:p>
          <a:p>
            <a:pPr marL="342900" indent="-342900" algn="ctr" eaLnBrk="1" hangingPunct="1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Курского района Курской области.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 eaLnBrk="1" hangingPunct="1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 eaLnBrk="1" hangingPunct="1">
              <a:defRPr/>
            </a:pPr>
            <a:endParaRPr lang="ru-RU" sz="14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7833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3933" y="2335658"/>
            <a:ext cx="3352800" cy="335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80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05653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1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8852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78853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78854" name="AutoShape 11"/>
          <p:cNvSpPr>
            <a:spLocks noChangeArrowheads="1"/>
          </p:cNvSpPr>
          <p:nvPr/>
        </p:nvSpPr>
        <p:spPr bwMode="auto">
          <a:xfrm>
            <a:off x="304800" y="152400"/>
            <a:ext cx="8534400" cy="12192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b="1" dirty="0">
                <a:latin typeface="Times New Roman" panose="02020603050405020304" pitchFamily="18" charset="0"/>
              </a:rPr>
              <a:t>Муниципальная программа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</a:rPr>
              <a:t>«Развитие муниципальной службы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</a:rPr>
              <a:t>в Курском районе Курской области» </a:t>
            </a:r>
          </a:p>
        </p:txBody>
      </p:sp>
      <p:pic>
        <p:nvPicPr>
          <p:cNvPr id="78855" name="Picture 6" descr="_DSC824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2895600"/>
            <a:ext cx="3352800" cy="2335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7832" name="AutoShape 11"/>
          <p:cNvSpPr>
            <a:spLocks noChangeArrowheads="1"/>
          </p:cNvSpPr>
          <p:nvPr/>
        </p:nvSpPr>
        <p:spPr bwMode="auto">
          <a:xfrm>
            <a:off x="152400" y="1447800"/>
            <a:ext cx="5181600" cy="5181600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marL="342900" indent="-342900" algn="ctr" eaLnBrk="1" hangingPunct="1">
              <a:defRPr/>
            </a:pPr>
            <a:endParaRPr lang="ru-RU" sz="1400" b="1" u="sng" dirty="0">
              <a:latin typeface="Times New Roman" pitchFamily="18" charset="0"/>
            </a:endParaRPr>
          </a:p>
          <a:p>
            <a:pPr marL="342900" indent="-342900" algn="ctr" eaLnBrk="1" hangingPunct="1">
              <a:defRPr/>
            </a:pPr>
            <a:endParaRPr lang="ru-RU" sz="1400" b="1" u="sng" dirty="0">
              <a:latin typeface="Times New Roman" pitchFamily="18" charset="0"/>
            </a:endParaRPr>
          </a:p>
          <a:p>
            <a:pPr marL="342900" indent="-342900" algn="ctr" eaLnBrk="1" hangingPunct="1">
              <a:spcBef>
                <a:spcPct val="20000"/>
              </a:spcBef>
              <a:defRPr/>
            </a:pPr>
            <a:endParaRPr lang="ru-RU" b="1" u="sng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Общий объем финансирования </a:t>
            </a: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муниципальной программы: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2023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0,5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руб.;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0,6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руб.;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0,6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</a:t>
            </a:r>
          </a:p>
          <a:p>
            <a:pPr marL="342900" indent="-342900" algn="ctr" eaLnBrk="1" hangingPunct="1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 eaLnBrk="1" hangingPunct="1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 eaLnBrk="1" hangingPunct="1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Бюджетные средства будут направлены на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повышение квалификации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муниципальных служащих и предупреждение рисков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развития заболеваний путем проведения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диспансеризации и своевременной организации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тестирования на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коронавирусную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инфекцию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муниципальных служащих.</a:t>
            </a:r>
          </a:p>
          <a:p>
            <a:pPr marL="342900" indent="-342900" algn="ctr" eaLnBrk="1" hangingPunct="1">
              <a:defRPr/>
            </a:pPr>
            <a:endParaRPr lang="ru-RU" sz="1400" dirty="0">
              <a:latin typeface="Times New Roman" pitchFamily="18" charset="0"/>
            </a:endParaRPr>
          </a:p>
          <a:p>
            <a:pPr marL="342900" indent="-342900" algn="ctr" eaLnBrk="1" hangingPunct="1">
              <a:defRPr/>
            </a:pPr>
            <a:endParaRPr lang="ru-RU" sz="1400" dirty="0">
              <a:latin typeface="Times New Roman" pitchFamily="18" charset="0"/>
            </a:endParaRPr>
          </a:p>
          <a:p>
            <a:pPr marL="342900" indent="-342900" algn="ctr" eaLnBrk="1" hangingPunct="1">
              <a:defRPr/>
            </a:pPr>
            <a:endParaRPr lang="ru-RU" sz="1400" b="1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81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33035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5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9876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79877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79878" name="AutoShape 11"/>
          <p:cNvSpPr>
            <a:spLocks noChangeArrowheads="1"/>
          </p:cNvSpPr>
          <p:nvPr/>
        </p:nvSpPr>
        <p:spPr bwMode="auto">
          <a:xfrm>
            <a:off x="381000" y="304800"/>
            <a:ext cx="8534400" cy="9144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b="1" dirty="0">
                <a:latin typeface="Times New Roman" panose="02020603050405020304" pitchFamily="18" charset="0"/>
              </a:rPr>
              <a:t>Муниципальная программа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</a:rPr>
              <a:t>«Развитие культуры в Курском районе Курской области»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0774" y="1429541"/>
            <a:ext cx="2673350" cy="3998917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4776" y="4336497"/>
            <a:ext cx="4216924" cy="1897616"/>
          </a:xfrm>
          <a:prstGeom prst="rect">
            <a:avLst/>
          </a:prstGeom>
        </p:spPr>
      </p:pic>
      <p:sp>
        <p:nvSpPr>
          <p:cNvPr id="78855" name="AutoShape 11"/>
          <p:cNvSpPr>
            <a:spLocks noChangeArrowheads="1"/>
          </p:cNvSpPr>
          <p:nvPr/>
        </p:nvSpPr>
        <p:spPr bwMode="auto">
          <a:xfrm>
            <a:off x="228600" y="1738313"/>
            <a:ext cx="4876800" cy="4433887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endParaRPr lang="ru-RU" sz="1500" b="1" u="sng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endParaRPr lang="ru-RU" sz="1500" b="1" u="sng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Общий объем финансирования </a:t>
            </a: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муниципальной программы: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2023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50,3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руб.;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67,4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руб.;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67,4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</a:t>
            </a:r>
          </a:p>
          <a:p>
            <a:pPr algn="ctr" eaLnBrk="1" hangingPunct="1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Бюджетные средства будут направлены на:</a:t>
            </a:r>
          </a:p>
          <a:p>
            <a:pPr marL="342900" indent="-342900" algn="ctr" eaLnBrk="1" hangingPunct="1">
              <a:buFontTx/>
              <a:buAutoNum type="arabicPeriod"/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установку ограждения и видеонаблюдения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в парке МБУК «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Камышинский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РДК»;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2. проведение районных мероприятий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согласно календарному плану;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3. заработную плату работников Камышинского районного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Дома культуры и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Бесединской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центральной районной библиотеки, налоги, услуги связи, </a:t>
            </a:r>
          </a:p>
          <a:p>
            <a:pPr marL="342900" indent="-342900" algn="ctr" eaLnBrk="1" hangingPunct="1">
              <a:defRPr/>
            </a:pP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ТЭРы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расходы на содержание имущества и др.</a:t>
            </a:r>
          </a:p>
          <a:p>
            <a:pPr algn="ctr" eaLnBrk="1" hangingPunct="1">
              <a:defRPr/>
            </a:pPr>
            <a:endParaRPr lang="ru-RU" sz="1500" b="1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813176" y="6451086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82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361697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9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0900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80901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80902" name="AutoShape 11"/>
          <p:cNvSpPr>
            <a:spLocks noChangeArrowheads="1"/>
          </p:cNvSpPr>
          <p:nvPr/>
        </p:nvSpPr>
        <p:spPr bwMode="auto">
          <a:xfrm>
            <a:off x="381000" y="304799"/>
            <a:ext cx="8458200" cy="1235075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b="1" dirty="0">
                <a:latin typeface="Times New Roman" panose="02020603050405020304" pitchFamily="18" charset="0"/>
              </a:rPr>
              <a:t>Муниципальная программа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</a:rPr>
              <a:t>«Сохранение и развитие архивного дела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</a:rPr>
              <a:t>в Курском районе Курской области» </a:t>
            </a:r>
          </a:p>
        </p:txBody>
      </p:sp>
      <p:pic>
        <p:nvPicPr>
          <p:cNvPr id="80903" name="Picture 6" descr="IMG_170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2667000"/>
            <a:ext cx="36576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9880" name="AutoShape 11"/>
          <p:cNvSpPr>
            <a:spLocks noChangeArrowheads="1"/>
          </p:cNvSpPr>
          <p:nvPr/>
        </p:nvSpPr>
        <p:spPr bwMode="auto">
          <a:xfrm>
            <a:off x="228600" y="1828800"/>
            <a:ext cx="4648200" cy="4495800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marL="342900" indent="-342900" algn="ctr" eaLnBrk="1" hangingPunct="1">
              <a:defRPr/>
            </a:pPr>
            <a:endParaRPr lang="ru-RU" sz="1600" b="1" u="sng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 eaLnBrk="1" hangingPunct="1">
              <a:defRPr/>
            </a:pPr>
            <a:endParaRPr lang="ru-RU" sz="1600" b="1" u="sng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Общий объем финансирования </a:t>
            </a: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муниципальной программы: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2023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0,4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руб.;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0,4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руб.;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0,4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</a:t>
            </a:r>
          </a:p>
          <a:p>
            <a:pPr algn="ctr" eaLnBrk="1" hangingPunct="1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Бюджетные средства будут направлены на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мероприятия по укреплению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материально-технической базы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отдела архивной работы и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межведомственного взаимодействия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Администрации Курского района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Курской области, а также на заработную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плату работников отдела в связи с исполнением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переданных государственных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полномочий в сфере архивного дела.</a:t>
            </a:r>
          </a:p>
          <a:p>
            <a:pPr marL="342900" indent="-342900" algn="ctr" eaLnBrk="1" hangingPunct="1">
              <a:defRPr/>
            </a:pPr>
            <a:endParaRPr lang="ru-RU" sz="1400" b="1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83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24625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3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24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81925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81926" name="AutoShape 11"/>
          <p:cNvSpPr>
            <a:spLocks noChangeArrowheads="1"/>
          </p:cNvSpPr>
          <p:nvPr/>
        </p:nvSpPr>
        <p:spPr bwMode="auto">
          <a:xfrm>
            <a:off x="381000" y="228599"/>
            <a:ext cx="8534400" cy="1271743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b="1" dirty="0">
                <a:latin typeface="Times New Roman" panose="02020603050405020304" pitchFamily="18" charset="0"/>
              </a:rPr>
              <a:t>Муниципальная программа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</a:rPr>
              <a:t>«Развитие малого и среднего предпринимательства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</a:rPr>
              <a:t>в Курском районе Курской области» 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781800" y="6379369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84</a:t>
            </a:fld>
            <a:endParaRPr lang="ru-RU" alt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9835" y="1722948"/>
            <a:ext cx="3733800" cy="280035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3976688"/>
            <a:ext cx="3505200" cy="2628900"/>
          </a:xfrm>
          <a:prstGeom prst="rect">
            <a:avLst/>
          </a:prstGeom>
        </p:spPr>
      </p:pic>
      <p:sp>
        <p:nvSpPr>
          <p:cNvPr id="75783" name="AutoShape 11"/>
          <p:cNvSpPr>
            <a:spLocks noChangeArrowheads="1"/>
          </p:cNvSpPr>
          <p:nvPr/>
        </p:nvSpPr>
        <p:spPr bwMode="auto">
          <a:xfrm>
            <a:off x="228600" y="2057400"/>
            <a:ext cx="4648200" cy="4114800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marL="342900" indent="-342900" algn="ctr" eaLnBrk="1" hangingPunct="1">
              <a:spcBef>
                <a:spcPct val="20000"/>
              </a:spcBef>
              <a:defRPr/>
            </a:pPr>
            <a:endParaRPr lang="ru-RU" b="1" u="sng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Общий объем финансирования </a:t>
            </a: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муниципальной программы: </a:t>
            </a:r>
          </a:p>
          <a:p>
            <a:pPr marL="342900" indent="-342900" algn="ctr" eaLnBrk="1" hangingPunct="1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2023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0,2 млн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руб.</a:t>
            </a:r>
          </a:p>
          <a:p>
            <a:pPr marL="342900" indent="-342900" algn="ctr" eaLnBrk="1" hangingPunct="1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0,2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</a:t>
            </a:r>
          </a:p>
          <a:p>
            <a:pPr marL="342900" indent="-342900" algn="ctr" eaLnBrk="1" hangingPunct="1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0,2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</a:t>
            </a:r>
          </a:p>
          <a:p>
            <a:pPr marL="342900" indent="-342900" algn="ctr" eaLnBrk="1" hangingPunct="1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 eaLnBrk="1" hangingPunct="1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Бюджетные средства будут направлены на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мероприятия по оказанию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финансовой поддержки  предпринимателям,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начинающим собственное дело, а также </a:t>
            </a:r>
          </a:p>
          <a:p>
            <a:pPr marL="342900" indent="-342900" algn="ctr" eaLnBrk="1" hangingPunct="1">
              <a:defRPr/>
            </a:pP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самозанятым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гражданам.</a:t>
            </a:r>
          </a:p>
          <a:p>
            <a:pPr marL="342900" indent="-342900" algn="ctr" eaLnBrk="1" hangingPunct="1">
              <a:defRPr/>
            </a:pPr>
            <a:endParaRPr lang="ru-RU" sz="1400" b="1" dirty="0">
              <a:solidFill>
                <a:schemeClr val="tx2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8880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1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3972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83973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83974" name="AutoShape 11"/>
          <p:cNvSpPr>
            <a:spLocks noChangeArrowheads="1"/>
          </p:cNvSpPr>
          <p:nvPr/>
        </p:nvSpPr>
        <p:spPr bwMode="auto">
          <a:xfrm>
            <a:off x="304800" y="304800"/>
            <a:ext cx="8534400" cy="12192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FontTx/>
              <a:buNone/>
            </a:pPr>
            <a:endParaRPr lang="ru-RU" altLang="ru-RU" sz="1800" b="1" dirty="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b="1" dirty="0">
                <a:latin typeface="Times New Roman" panose="02020603050405020304" pitchFamily="18" charset="0"/>
              </a:rPr>
              <a:t>Муниципальная программа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</a:rPr>
              <a:t>«Повышение эффективности управления финансами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</a:rPr>
              <a:t>в Курском районе Курской области» </a:t>
            </a:r>
          </a:p>
          <a:p>
            <a:pPr algn="ctr" eaLnBrk="1" hangingPunct="1">
              <a:buFontTx/>
              <a:buNone/>
            </a:pPr>
            <a:endParaRPr lang="ru-RU" altLang="ru-RU" sz="1800" b="1" dirty="0">
              <a:latin typeface="Times New Roman" panose="02020603050405020304" pitchFamily="18" charset="0"/>
            </a:endParaRPr>
          </a:p>
        </p:txBody>
      </p:sp>
      <p:pic>
        <p:nvPicPr>
          <p:cNvPr id="83975" name="Picture 14" descr="калькулятор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2362200"/>
            <a:ext cx="2438400" cy="305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28" name="AutoShape 11"/>
          <p:cNvSpPr>
            <a:spLocks noChangeArrowheads="1"/>
          </p:cNvSpPr>
          <p:nvPr/>
        </p:nvSpPr>
        <p:spPr bwMode="auto">
          <a:xfrm>
            <a:off x="228600" y="1600200"/>
            <a:ext cx="5791200" cy="4800600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defRPr/>
            </a:pPr>
            <a:endParaRPr lang="ru-RU" sz="1600" b="1" u="sng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Общий объем финансирования </a:t>
            </a: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муниципальной программы: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2023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42,2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руб.;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год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– 38,0 млн. руб.;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35,4 млн. руб.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Бюджетные средства будут направлены на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1. выплату дотации на выравнивание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бюджетной обеспеченности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поселениям Курского района Курской области;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2. Выплату заработной платы работникам управления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по бюджету и налогам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Администрации Курского района Курской области;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3. сопровождение комплектов систем «Консультант плюс» и 1С: БМО;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4. обслуживание муниципального долга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Курского района Курской области.</a:t>
            </a:r>
          </a:p>
          <a:p>
            <a:pPr algn="ctr" eaLnBrk="1" hangingPunct="1">
              <a:defRPr/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endParaRPr lang="ru-RU" sz="1400" b="1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85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6329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5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4996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84997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84998" name="AutoShape 11"/>
          <p:cNvSpPr>
            <a:spLocks noChangeArrowheads="1"/>
          </p:cNvSpPr>
          <p:nvPr/>
        </p:nvSpPr>
        <p:spPr bwMode="auto">
          <a:xfrm>
            <a:off x="228600" y="210941"/>
            <a:ext cx="8610600" cy="1328933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b="1" dirty="0">
                <a:latin typeface="Times New Roman" panose="02020603050405020304" pitchFamily="18" charset="0"/>
              </a:rPr>
              <a:t>Муниципальная программа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</a:rPr>
              <a:t>«Содействие занятости населения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</a:rPr>
              <a:t>Курского района Курской области»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1112" y="1503166"/>
            <a:ext cx="3068834" cy="306883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2572" y="4130674"/>
            <a:ext cx="2819401" cy="2114551"/>
          </a:xfrm>
          <a:prstGeom prst="rect">
            <a:avLst/>
          </a:prstGeom>
        </p:spPr>
      </p:pic>
      <p:sp>
        <p:nvSpPr>
          <p:cNvPr id="82951" name="AutoShape 11"/>
          <p:cNvSpPr>
            <a:spLocks noChangeArrowheads="1"/>
          </p:cNvSpPr>
          <p:nvPr/>
        </p:nvSpPr>
        <p:spPr bwMode="auto">
          <a:xfrm>
            <a:off x="228600" y="1600200"/>
            <a:ext cx="5410200" cy="5105400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marL="342900" indent="-342900" algn="ctr" eaLnBrk="1" hangingPunct="1">
              <a:defRPr/>
            </a:pPr>
            <a:endParaRPr lang="ru-RU" sz="1400" b="1" u="sng" dirty="0">
              <a:latin typeface="Times New Roman" pitchFamily="18" charset="0"/>
            </a:endParaRPr>
          </a:p>
          <a:p>
            <a:pPr marL="342900" indent="-342900" algn="ctr" eaLnBrk="1" hangingPunct="1">
              <a:defRPr/>
            </a:pPr>
            <a:endParaRPr lang="ru-RU" sz="1600" b="1" u="sng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Общий объем финансирования </a:t>
            </a: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муниципальной программы: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2023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0,5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руб.;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0,5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руб.;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0,5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</a:t>
            </a:r>
          </a:p>
          <a:p>
            <a:pPr algn="ctr" eaLnBrk="1" hangingPunct="1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Бюджетные средства будут направлены на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мероприятия по организации общественных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оплачиваемых работ в муниципальных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общеобразовательных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учреждениях Курского района, создание временных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рабочих мест для трудоустройства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несовершеннолетних граждан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 возрасте от 14 до 18 лет в свободное от учебы время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 общеобразовательных учреждениях Курского района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Курской области.</a:t>
            </a:r>
          </a:p>
          <a:p>
            <a:pPr marL="342900" indent="-342900" algn="ctr" eaLnBrk="1" hangingPunct="1">
              <a:defRPr/>
            </a:pPr>
            <a:endParaRPr lang="ru-RU" sz="1400" b="1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858000" y="6450012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86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565136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9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6020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86021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86022" name="AutoShape 11"/>
          <p:cNvSpPr>
            <a:spLocks noChangeArrowheads="1"/>
          </p:cNvSpPr>
          <p:nvPr/>
        </p:nvSpPr>
        <p:spPr bwMode="auto">
          <a:xfrm>
            <a:off x="228600" y="152400"/>
            <a:ext cx="8763000" cy="12192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b="1" dirty="0">
                <a:latin typeface="Times New Roman" panose="02020603050405020304" pitchFamily="18" charset="0"/>
              </a:rPr>
              <a:t>Муниципальная программа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</a:rPr>
              <a:t>«Профилактика правонарушений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</a:rPr>
              <a:t>в Курском районе Курской области» </a:t>
            </a:r>
          </a:p>
        </p:txBody>
      </p:sp>
      <p:sp>
        <p:nvSpPr>
          <p:cNvPr id="2" name="AutoShape 11"/>
          <p:cNvSpPr>
            <a:spLocks noChangeArrowheads="1"/>
          </p:cNvSpPr>
          <p:nvPr/>
        </p:nvSpPr>
        <p:spPr bwMode="auto">
          <a:xfrm>
            <a:off x="228600" y="1447800"/>
            <a:ext cx="5867400" cy="5257800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marL="342900" indent="-342900" algn="ctr" eaLnBrk="1" hangingPunct="1">
              <a:defRPr/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Общий объем финансирования </a:t>
            </a: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муниципальной программы: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2023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год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– 3,6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руб.;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1,1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руб.;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1,1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</a:t>
            </a:r>
          </a:p>
          <a:p>
            <a:pPr algn="ctr" eaLnBrk="1" hangingPunct="1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Бюджетные средства будут направлены на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мероприятия по профилактике наркомании,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медико-социальной реабилитации больных наркоманией,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профилактике рецидивной преступности, </a:t>
            </a:r>
          </a:p>
          <a:p>
            <a:pPr marL="342900" indent="-342900" algn="ctr" eaLnBrk="1" hangingPunct="1">
              <a:defRPr/>
            </a:pP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ресоциализации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и социальной адаптации лиц, освободившихся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из учреждений исполнения наказания, а также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осужденным к мерам наказания, не связанных с лишением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свободы, изготовление наглядной агитации, установка камер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видеонаблюдения и др. мероприятия.</a:t>
            </a:r>
          </a:p>
          <a:p>
            <a:pPr marL="342900" indent="-342900" algn="ctr" eaLnBrk="1" hangingPunct="1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7701" y="2444750"/>
            <a:ext cx="3263899" cy="3263899"/>
          </a:xfrm>
          <a:prstGeom prst="rect">
            <a:avLst/>
          </a:prstGeo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87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35987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3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860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7044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87045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87046" name="AutoShape 11"/>
          <p:cNvSpPr>
            <a:spLocks noChangeArrowheads="1"/>
          </p:cNvSpPr>
          <p:nvPr/>
        </p:nvSpPr>
        <p:spPr bwMode="auto">
          <a:xfrm>
            <a:off x="228600" y="304799"/>
            <a:ext cx="8686800" cy="1355725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b="1" dirty="0">
                <a:latin typeface="Times New Roman" panose="02020603050405020304" pitchFamily="18" charset="0"/>
              </a:rPr>
              <a:t>Муниципальная программа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</a:rPr>
              <a:t>«Повышение </a:t>
            </a:r>
            <a:r>
              <a:rPr lang="ru-RU" altLang="ru-RU" sz="2500" dirty="0" err="1">
                <a:latin typeface="Times New Roman" panose="02020603050405020304" pitchFamily="18" charset="0"/>
              </a:rPr>
              <a:t>энергоэффективности</a:t>
            </a:r>
            <a:r>
              <a:rPr lang="ru-RU" altLang="ru-RU" sz="2500" dirty="0">
                <a:latin typeface="Times New Roman" panose="02020603050405020304" pitchFamily="18" charset="0"/>
              </a:rPr>
              <a:t>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</a:rPr>
              <a:t>в Курском районе Курской области» </a:t>
            </a:r>
          </a:p>
        </p:txBody>
      </p:sp>
      <p:pic>
        <p:nvPicPr>
          <p:cNvPr id="87047" name="Picture 9" descr="P101018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1905000"/>
            <a:ext cx="3429000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AutoShape 11"/>
          <p:cNvSpPr>
            <a:spLocks noChangeArrowheads="1"/>
          </p:cNvSpPr>
          <p:nvPr/>
        </p:nvSpPr>
        <p:spPr bwMode="auto">
          <a:xfrm>
            <a:off x="228600" y="1890712"/>
            <a:ext cx="4800600" cy="4510087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marL="342900" indent="-342900" algn="ctr" eaLnBrk="1" hangingPunct="1">
              <a:defRPr/>
            </a:pPr>
            <a:endParaRPr lang="ru-RU" b="1" u="sng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 eaLnBrk="1" hangingPunct="1">
              <a:defRPr/>
            </a:pPr>
            <a:endParaRPr lang="ru-RU" sz="1400" b="1" u="sng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Общий объем финансирования </a:t>
            </a:r>
          </a:p>
          <a:p>
            <a:pPr algn="ctr" eaLnBrk="1" hangingPunct="1">
              <a:defRPr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муниципальной программы: </a:t>
            </a:r>
          </a:p>
          <a:p>
            <a:pPr marL="342900" indent="-342900" algn="ctr" eaLnBrk="1" hangingPunct="1"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2023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год –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0,2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млн. руб.;</a:t>
            </a:r>
          </a:p>
          <a:p>
            <a:pPr algn="ctr" eaLnBrk="1" hangingPunct="1"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год –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финансирование не планируется;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год –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финансирование не планируется.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Бюджетные средства будут направлены на</a:t>
            </a:r>
          </a:p>
          <a:p>
            <a:pPr marL="342900" indent="-342900" algn="ctr" eaLnBrk="1" hangingPunct="1"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мероприятия по замене ламп освещения помещений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 eaLnBrk="1" hangingPunct="1">
              <a:defRPr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территории муниципальных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учреждений.</a:t>
            </a:r>
            <a:endParaRPr lang="ru-RU" sz="16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615953" y="6413126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88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114222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7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8068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88069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88070" name="AutoShape 11"/>
          <p:cNvSpPr>
            <a:spLocks noChangeArrowheads="1"/>
          </p:cNvSpPr>
          <p:nvPr/>
        </p:nvSpPr>
        <p:spPr bwMode="auto">
          <a:xfrm>
            <a:off x="228600" y="152400"/>
            <a:ext cx="8610600" cy="17526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b="1" dirty="0">
                <a:latin typeface="Times New Roman" panose="02020603050405020304" pitchFamily="18" charset="0"/>
              </a:rPr>
              <a:t>Муниципальная </a:t>
            </a:r>
            <a:r>
              <a:rPr lang="ru-RU" altLang="ru-RU" sz="2500" b="1" dirty="0" smtClean="0">
                <a:latin typeface="Times New Roman" panose="02020603050405020304" pitchFamily="18" charset="0"/>
              </a:rPr>
              <a:t>программа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 smtClean="0">
                <a:latin typeface="Times New Roman" panose="02020603050405020304" pitchFamily="18" charset="0"/>
              </a:rPr>
              <a:t>«Обеспечение </a:t>
            </a:r>
            <a:r>
              <a:rPr lang="ru-RU" altLang="ru-RU" sz="2500" dirty="0">
                <a:latin typeface="Times New Roman" panose="02020603050405020304" pitchFamily="18" charset="0"/>
              </a:rPr>
              <a:t>доступным и комфортным жильем и </a:t>
            </a:r>
            <a:endParaRPr lang="ru-RU" altLang="ru-RU" sz="2500" dirty="0" smtClean="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 smtClean="0">
                <a:latin typeface="Times New Roman" panose="02020603050405020304" pitchFamily="18" charset="0"/>
              </a:rPr>
              <a:t>коммунальными </a:t>
            </a:r>
            <a:r>
              <a:rPr lang="ru-RU" altLang="ru-RU" sz="2500" dirty="0">
                <a:latin typeface="Times New Roman" panose="02020603050405020304" pitchFamily="18" charset="0"/>
              </a:rPr>
              <a:t>услугами </a:t>
            </a:r>
            <a:r>
              <a:rPr lang="ru-RU" altLang="ru-RU" sz="2500" dirty="0" smtClean="0">
                <a:latin typeface="Times New Roman" panose="02020603050405020304" pitchFamily="18" charset="0"/>
              </a:rPr>
              <a:t>граждан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 smtClean="0">
                <a:latin typeface="Times New Roman" panose="02020603050405020304" pitchFamily="18" charset="0"/>
              </a:rPr>
              <a:t>в </a:t>
            </a:r>
            <a:r>
              <a:rPr lang="ru-RU" altLang="ru-RU" sz="2500" dirty="0">
                <a:latin typeface="Times New Roman" panose="02020603050405020304" pitchFamily="18" charset="0"/>
              </a:rPr>
              <a:t>Курском районе Курской области</a:t>
            </a:r>
            <a:r>
              <a:rPr lang="ru-RU" altLang="ru-RU" sz="2500" b="1" dirty="0">
                <a:latin typeface="Times New Roman" panose="02020603050405020304" pitchFamily="18" charset="0"/>
              </a:rPr>
              <a:t>» </a:t>
            </a:r>
          </a:p>
        </p:txBody>
      </p:sp>
      <p:sp>
        <p:nvSpPr>
          <p:cNvPr id="86024" name="AutoShape 11"/>
          <p:cNvSpPr>
            <a:spLocks noChangeArrowheads="1"/>
          </p:cNvSpPr>
          <p:nvPr/>
        </p:nvSpPr>
        <p:spPr bwMode="auto">
          <a:xfrm>
            <a:off x="304800" y="2043112"/>
            <a:ext cx="5257800" cy="4662487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marL="342900" indent="-342900" algn="ctr" eaLnBrk="1" hangingPunct="1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Общий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объем финансирования </a:t>
            </a: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муниципальной программы: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2023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7,8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руб.;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13,1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руб.;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5,1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</a:t>
            </a:r>
          </a:p>
          <a:p>
            <a:pPr algn="ctr" eaLnBrk="1" hangingPunct="1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Бюджетные средства будут направлены на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софинансирование государственной поддержки молодых семей в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улучшении жилищных условий в Курском районе Курской области,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взносы по капитальному ремонту,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предоставление субсидии на оздоровление и недопущение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банкротства МУП ЖКХ «Родник» ,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мероприятия по внесению в Единый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государственный реестр недвижимости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сведений о границах муниципальных образований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и границах населенных пунктов,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водоснабжение комплексной застройки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д.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Букреевка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Камышинского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сельсовета.</a:t>
            </a:r>
          </a:p>
          <a:p>
            <a:pPr marL="342900" indent="-342900" algn="ctr" eaLnBrk="1" hangingPunct="1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 eaLnBrk="1" hangingPunct="1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 eaLnBrk="1" hangingPunct="1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 eaLnBrk="1" hangingPunct="1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 eaLnBrk="1" hangingPunct="1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8073" name="Picture 10" descr="D:\documents\БЮДЖЕТ ДЛЯ ГРАЖДАН\Бюджет для граждан на 2021-2023\Молодые семьи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1905000"/>
            <a:ext cx="3124200" cy="421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89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53562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6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8197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8198" name="AutoShape 11"/>
          <p:cNvSpPr>
            <a:spLocks noChangeArrowheads="1"/>
          </p:cNvSpPr>
          <p:nvPr/>
        </p:nvSpPr>
        <p:spPr bwMode="auto">
          <a:xfrm>
            <a:off x="533400" y="1219200"/>
            <a:ext cx="8153400" cy="609600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buFontTx/>
              <a:buNone/>
            </a:pPr>
            <a:endParaRPr lang="ru-RU" altLang="ru-RU" sz="2800" b="1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8199" name="AutoShape 11"/>
          <p:cNvSpPr>
            <a:spLocks noChangeArrowheads="1"/>
          </p:cNvSpPr>
          <p:nvPr/>
        </p:nvSpPr>
        <p:spPr bwMode="auto">
          <a:xfrm>
            <a:off x="381000" y="228600"/>
            <a:ext cx="8382000" cy="13716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3500" b="1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500" b="1">
                <a:solidFill>
                  <a:schemeClr val="tx2"/>
                </a:solidFill>
                <a:latin typeface="Times New Roman" panose="02020603050405020304" pitchFamily="18" charset="0"/>
              </a:rPr>
              <a:t>Бюджетный процесс,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500" b="1">
                <a:solidFill>
                  <a:schemeClr val="tx2"/>
                </a:solidFill>
                <a:latin typeface="Times New Roman" panose="02020603050405020304" pitchFamily="18" charset="0"/>
              </a:rPr>
              <a:t>с</a:t>
            </a:r>
            <a:r>
              <a:rPr lang="ru-RU" altLang="ru-RU" sz="3600" b="1">
                <a:solidFill>
                  <a:schemeClr val="tx2"/>
                </a:solidFill>
                <a:latin typeface="Times New Roman" panose="02020603050405020304" pitchFamily="18" charset="0"/>
              </a:rPr>
              <a:t>тадии бюджетного процесса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3500" b="1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8200" name="AutoShape 20" descr="c8f643c4375b73c8d9acb260b5df32ac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8201" name="AutoShape 22" descr="c8f643c4375b73c8d9acb260b5df32ac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8202" name="AutoShape 24" descr="front-z-70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22539" name="AutoShape 11"/>
          <p:cNvSpPr>
            <a:spLocks noChangeArrowheads="1"/>
          </p:cNvSpPr>
          <p:nvPr/>
        </p:nvSpPr>
        <p:spPr bwMode="auto">
          <a:xfrm>
            <a:off x="533400" y="2133600"/>
            <a:ext cx="8305800" cy="3810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sz="2000" b="1">
                <a:solidFill>
                  <a:schemeClr val="tx2"/>
                </a:solidFill>
                <a:latin typeface="Times New Roman" pitchFamily="18" charset="0"/>
              </a:rPr>
              <a:t>Разработка проекта бюджета</a:t>
            </a:r>
          </a:p>
        </p:txBody>
      </p:sp>
      <p:sp>
        <p:nvSpPr>
          <p:cNvPr id="22540" name="AutoShape 11"/>
          <p:cNvSpPr>
            <a:spLocks noChangeArrowheads="1"/>
          </p:cNvSpPr>
          <p:nvPr/>
        </p:nvSpPr>
        <p:spPr bwMode="auto">
          <a:xfrm>
            <a:off x="533400" y="2971800"/>
            <a:ext cx="8305800" cy="3810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sz="2000" b="1">
                <a:solidFill>
                  <a:schemeClr val="tx2"/>
                </a:solidFill>
                <a:latin typeface="Times New Roman" pitchFamily="18" charset="0"/>
              </a:rPr>
              <a:t>Рассмотрение проекта бюджета</a:t>
            </a:r>
          </a:p>
        </p:txBody>
      </p:sp>
      <p:sp>
        <p:nvSpPr>
          <p:cNvPr id="22541" name="AutoShape 11"/>
          <p:cNvSpPr>
            <a:spLocks noChangeArrowheads="1"/>
          </p:cNvSpPr>
          <p:nvPr/>
        </p:nvSpPr>
        <p:spPr bwMode="auto">
          <a:xfrm>
            <a:off x="609600" y="3810000"/>
            <a:ext cx="8305800" cy="3810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sz="2000" b="1">
                <a:solidFill>
                  <a:schemeClr val="tx2"/>
                </a:solidFill>
                <a:latin typeface="Times New Roman" pitchFamily="18" charset="0"/>
              </a:rPr>
              <a:t>Утверждение проекта бюджета</a:t>
            </a:r>
          </a:p>
        </p:txBody>
      </p:sp>
      <p:sp>
        <p:nvSpPr>
          <p:cNvPr id="22542" name="AutoShape 11"/>
          <p:cNvSpPr>
            <a:spLocks noChangeArrowheads="1"/>
          </p:cNvSpPr>
          <p:nvPr/>
        </p:nvSpPr>
        <p:spPr bwMode="auto">
          <a:xfrm>
            <a:off x="609600" y="4648200"/>
            <a:ext cx="8305800" cy="3810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sz="2000" b="1">
                <a:solidFill>
                  <a:schemeClr val="tx2"/>
                </a:solidFill>
                <a:latin typeface="Times New Roman" pitchFamily="18" charset="0"/>
              </a:rPr>
              <a:t>Исполнение бюджета</a:t>
            </a:r>
          </a:p>
        </p:txBody>
      </p:sp>
      <p:sp>
        <p:nvSpPr>
          <p:cNvPr id="22543" name="AutoShape 11"/>
          <p:cNvSpPr>
            <a:spLocks noChangeArrowheads="1"/>
          </p:cNvSpPr>
          <p:nvPr/>
        </p:nvSpPr>
        <p:spPr bwMode="auto">
          <a:xfrm>
            <a:off x="609600" y="5486400"/>
            <a:ext cx="8305800" cy="685800"/>
          </a:xfrm>
          <a:prstGeom prst="roundRect">
            <a:avLst>
              <a:gd name="adj" fmla="val 16667"/>
            </a:avLst>
          </a:prstGeom>
          <a:solidFill>
            <a:schemeClr val="accent5">
              <a:lumMod val="90000"/>
            </a:schemeClr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sz="2000" b="1">
                <a:solidFill>
                  <a:schemeClr val="tx2"/>
                </a:solidFill>
                <a:latin typeface="Times New Roman" pitchFamily="18" charset="0"/>
              </a:rPr>
              <a:t>Рассмотрение и утверждение отчета </a:t>
            </a: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sz="2000" b="1">
                <a:solidFill>
                  <a:schemeClr val="tx2"/>
                </a:solidFill>
                <a:latin typeface="Times New Roman" pitchFamily="18" charset="0"/>
              </a:rPr>
              <a:t>об исполнении бюджета</a:t>
            </a:r>
          </a:p>
        </p:txBody>
      </p:sp>
      <p:sp>
        <p:nvSpPr>
          <p:cNvPr id="22545" name="AutoShape 29"/>
          <p:cNvSpPr>
            <a:spLocks noChangeArrowheads="1"/>
          </p:cNvSpPr>
          <p:nvPr/>
        </p:nvSpPr>
        <p:spPr bwMode="auto">
          <a:xfrm>
            <a:off x="4114800" y="2590800"/>
            <a:ext cx="533400" cy="3048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22546" name="AutoShape 29"/>
          <p:cNvSpPr>
            <a:spLocks noChangeArrowheads="1"/>
          </p:cNvSpPr>
          <p:nvPr/>
        </p:nvSpPr>
        <p:spPr bwMode="auto">
          <a:xfrm>
            <a:off x="4191000" y="3429000"/>
            <a:ext cx="533400" cy="3048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22547" name="AutoShape 29"/>
          <p:cNvSpPr>
            <a:spLocks noChangeArrowheads="1"/>
          </p:cNvSpPr>
          <p:nvPr/>
        </p:nvSpPr>
        <p:spPr bwMode="auto">
          <a:xfrm>
            <a:off x="4191000" y="4267200"/>
            <a:ext cx="533400" cy="3048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22548" name="AutoShape 29"/>
          <p:cNvSpPr>
            <a:spLocks noChangeArrowheads="1"/>
          </p:cNvSpPr>
          <p:nvPr/>
        </p:nvSpPr>
        <p:spPr bwMode="auto">
          <a:xfrm>
            <a:off x="4191000" y="5105400"/>
            <a:ext cx="533400" cy="3048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700">
              <a:latin typeface="Arial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741459" y="6296445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9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730542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1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9092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89093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AutoShape 11"/>
          <p:cNvSpPr>
            <a:spLocks noChangeArrowheads="1"/>
          </p:cNvSpPr>
          <p:nvPr/>
        </p:nvSpPr>
        <p:spPr bwMode="auto">
          <a:xfrm>
            <a:off x="158340" y="2615862"/>
            <a:ext cx="3250399" cy="3810000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marL="342900" indent="-342900" algn="ctr" eaLnBrk="1" hangingPunct="1">
              <a:defRPr/>
            </a:pPr>
            <a:endParaRPr lang="ru-RU" b="1" u="sng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 eaLnBrk="1" hangingPunct="1">
              <a:defRPr/>
            </a:pPr>
            <a:endParaRPr lang="ru-RU" b="1" u="sng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Общий объем финансирования </a:t>
            </a: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муниципальной программы: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2023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161,9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руб.;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год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– 26,6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руб.;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30,0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</a:t>
            </a:r>
          </a:p>
          <a:p>
            <a:pPr algn="ctr" eaLnBrk="1" hangingPunct="1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Бюджетные средства </a:t>
            </a:r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будут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направлены на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на мероприятия по строительству,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ремонту и содержанию  автомобильных 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 eaLnBrk="1" hangingPunct="1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дорог на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территории Курского района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Курской области.</a:t>
            </a:r>
          </a:p>
          <a:p>
            <a:pPr marL="342900" indent="-342900" algn="ctr" eaLnBrk="1" hangingPunct="1">
              <a:defRPr/>
            </a:pPr>
            <a:endParaRPr lang="ru-RU" sz="1400" b="1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858000" y="6425862"/>
            <a:ext cx="2133600" cy="476250"/>
          </a:xfrm>
        </p:spPr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90</a:t>
            </a:fld>
            <a:endParaRPr lang="ru-RU" alt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7078" y="2246974"/>
            <a:ext cx="2879725" cy="383489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177" y="2865990"/>
            <a:ext cx="2736850" cy="3631201"/>
          </a:xfrm>
          <a:prstGeom prst="rect">
            <a:avLst/>
          </a:prstGeom>
        </p:spPr>
      </p:pic>
      <p:sp>
        <p:nvSpPr>
          <p:cNvPr id="89094" name="AutoShape 11"/>
          <p:cNvSpPr>
            <a:spLocks noChangeArrowheads="1"/>
          </p:cNvSpPr>
          <p:nvPr/>
        </p:nvSpPr>
        <p:spPr bwMode="auto">
          <a:xfrm>
            <a:off x="381000" y="76200"/>
            <a:ext cx="8382000" cy="23622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b="1" dirty="0">
                <a:latin typeface="Times New Roman" panose="02020603050405020304" pitchFamily="18" charset="0"/>
              </a:rPr>
              <a:t>Муниципальная программа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</a:rPr>
              <a:t>«Развитие транспортной системы, </a:t>
            </a:r>
            <a:endParaRPr lang="ru-RU" altLang="ru-RU" sz="2500" dirty="0" smtClean="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 smtClean="0">
                <a:latin typeface="Times New Roman" panose="02020603050405020304" pitchFamily="18" charset="0"/>
              </a:rPr>
              <a:t>обеспечение </a:t>
            </a:r>
            <a:r>
              <a:rPr lang="ru-RU" altLang="ru-RU" sz="2500" dirty="0">
                <a:latin typeface="Times New Roman" panose="02020603050405020304" pitchFamily="18" charset="0"/>
              </a:rPr>
              <a:t>перевозки пассажиров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</a:rPr>
              <a:t>в Курском районе Курской области и безопасности </a:t>
            </a:r>
            <a:endParaRPr lang="ru-RU" altLang="ru-RU" sz="2500" dirty="0" smtClean="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 smtClean="0">
                <a:latin typeface="Times New Roman" panose="02020603050405020304" pitchFamily="18" charset="0"/>
              </a:rPr>
              <a:t>дорожного движения в </a:t>
            </a:r>
            <a:r>
              <a:rPr lang="ru-RU" altLang="ru-RU" sz="2500" dirty="0">
                <a:latin typeface="Times New Roman" panose="02020603050405020304" pitchFamily="18" charset="0"/>
              </a:rPr>
              <a:t>Курском районе Курской области» </a:t>
            </a:r>
          </a:p>
        </p:txBody>
      </p:sp>
    </p:spTree>
    <p:extLst>
      <p:ext uri="{BB962C8B-B14F-4D97-AF65-F5344CB8AC3E}">
        <p14:creationId xmlns:p14="http://schemas.microsoft.com/office/powerpoint/2010/main" val="4256155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5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0116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90117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0200" y="3761898"/>
            <a:ext cx="3540636" cy="235950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665" y="2380653"/>
            <a:ext cx="2353865" cy="3138487"/>
          </a:xfrm>
          <a:prstGeom prst="rect">
            <a:avLst/>
          </a:prstGeom>
        </p:spPr>
      </p:pic>
      <p:sp>
        <p:nvSpPr>
          <p:cNvPr id="88071" name="AutoShape 11"/>
          <p:cNvSpPr>
            <a:spLocks noChangeArrowheads="1"/>
          </p:cNvSpPr>
          <p:nvPr/>
        </p:nvSpPr>
        <p:spPr bwMode="auto">
          <a:xfrm>
            <a:off x="1827983" y="2806115"/>
            <a:ext cx="4635828" cy="3521075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marL="342900" indent="-342900" algn="ctr" eaLnBrk="1" hangingPunct="1">
              <a:defRPr/>
            </a:pPr>
            <a:endParaRPr lang="ru-RU" sz="1400" b="1" u="sng" dirty="0">
              <a:latin typeface="Times New Roman" pitchFamily="18" charset="0"/>
            </a:endParaRPr>
          </a:p>
          <a:p>
            <a:pPr algn="ctr" eaLnBrk="1" hangingPunct="1">
              <a:defRPr/>
            </a:pPr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Общий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объем финансирования </a:t>
            </a: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муниципальной программы: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2023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22,0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руб.;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13,4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руб.;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13,4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</a:t>
            </a:r>
          </a:p>
          <a:p>
            <a:pPr algn="ctr" eaLnBrk="1" hangingPunct="1">
              <a:defRPr/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Бюджетные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средства будут направлены на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проведение спортивных соревнований,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софинансирование мероприятий,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связанных с организацией отдыха детей в 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 eaLnBrk="1" hangingPunct="1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каникулярное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время,</a:t>
            </a:r>
          </a:p>
          <a:p>
            <a:pPr marL="342900" indent="-342900" algn="ctr" eaLnBrk="1" hangingPunct="1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заработная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плата,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налоги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услуги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связи, 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 eaLnBrk="1" hangingPunct="1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расходы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на содержание имущества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МБОУДО ДЮСШ «Атлет» и др. мероприятия.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2900" indent="-342900" algn="ctr" eaLnBrk="1" hangingPunct="1">
              <a:defRPr/>
            </a:pPr>
            <a:endParaRPr lang="ru-RU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0121" name="AutoShape 11"/>
          <p:cNvSpPr>
            <a:spLocks noChangeArrowheads="1"/>
          </p:cNvSpPr>
          <p:nvPr/>
        </p:nvSpPr>
        <p:spPr bwMode="auto">
          <a:xfrm>
            <a:off x="304800" y="152400"/>
            <a:ext cx="8534400" cy="20336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b="1" dirty="0">
                <a:latin typeface="Times New Roman" panose="02020603050405020304" pitchFamily="18" charset="0"/>
              </a:rPr>
              <a:t>Муниципальная программа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</a:rPr>
              <a:t>«Повышение эффективности работы с молодежью, </a:t>
            </a:r>
            <a:endParaRPr lang="ru-RU" altLang="ru-RU" sz="2500" dirty="0" smtClean="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 smtClean="0">
                <a:latin typeface="Times New Roman" panose="02020603050405020304" pitchFamily="18" charset="0"/>
              </a:rPr>
              <a:t>организация </a:t>
            </a:r>
            <a:r>
              <a:rPr lang="ru-RU" altLang="ru-RU" sz="2500" dirty="0">
                <a:latin typeface="Times New Roman" panose="02020603050405020304" pitchFamily="18" charset="0"/>
              </a:rPr>
              <a:t>отдыха </a:t>
            </a:r>
            <a:r>
              <a:rPr lang="ru-RU" altLang="ru-RU" sz="2500" dirty="0" smtClean="0">
                <a:latin typeface="Times New Roman" panose="02020603050405020304" pitchFamily="18" charset="0"/>
              </a:rPr>
              <a:t>и оздоровления </a:t>
            </a:r>
            <a:r>
              <a:rPr lang="ru-RU" altLang="ru-RU" sz="2500" dirty="0">
                <a:latin typeface="Times New Roman" panose="02020603050405020304" pitchFamily="18" charset="0"/>
              </a:rPr>
              <a:t>детей, молодежи, </a:t>
            </a:r>
            <a:endParaRPr lang="ru-RU" altLang="ru-RU" sz="2500" dirty="0" smtClean="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 smtClean="0">
                <a:latin typeface="Times New Roman" panose="02020603050405020304" pitchFamily="18" charset="0"/>
              </a:rPr>
              <a:t>развитие </a:t>
            </a:r>
            <a:r>
              <a:rPr lang="ru-RU" altLang="ru-RU" sz="2500" dirty="0">
                <a:latin typeface="Times New Roman" panose="02020603050405020304" pitchFamily="18" charset="0"/>
              </a:rPr>
              <a:t>физической культуры и спорта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</a:rPr>
              <a:t>в Курском районе Курской области»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906" y="2362200"/>
            <a:ext cx="2411494" cy="1808621"/>
          </a:xfrm>
          <a:prstGeom prst="rect">
            <a:avLst/>
          </a:prstGeo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91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70897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9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1140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91141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91142" name="AutoShape 11"/>
          <p:cNvSpPr>
            <a:spLocks noChangeArrowheads="1"/>
          </p:cNvSpPr>
          <p:nvPr/>
        </p:nvSpPr>
        <p:spPr bwMode="auto">
          <a:xfrm>
            <a:off x="228600" y="228600"/>
            <a:ext cx="8610600" cy="20574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b="1" dirty="0">
                <a:latin typeface="Times New Roman" panose="02020603050405020304" pitchFamily="18" charset="0"/>
              </a:rPr>
              <a:t>Муниципальная программа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</a:rPr>
              <a:t>«Защита населения и территории от чрезвычайных ситуаций, </a:t>
            </a:r>
            <a:endParaRPr lang="ru-RU" altLang="ru-RU" sz="2500" dirty="0" smtClean="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 smtClean="0">
                <a:latin typeface="Times New Roman" panose="02020603050405020304" pitchFamily="18" charset="0"/>
              </a:rPr>
              <a:t>Обеспечение пожарной </a:t>
            </a:r>
            <a:r>
              <a:rPr lang="ru-RU" altLang="ru-RU" sz="2500" dirty="0">
                <a:latin typeface="Times New Roman" panose="02020603050405020304" pitchFamily="18" charset="0"/>
              </a:rPr>
              <a:t>безопасности и безопасности людей </a:t>
            </a:r>
            <a:endParaRPr lang="ru-RU" altLang="ru-RU" sz="2500" dirty="0" smtClean="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500" dirty="0" smtClean="0">
                <a:latin typeface="Times New Roman" panose="02020603050405020304" pitchFamily="18" charset="0"/>
              </a:rPr>
              <a:t>на </a:t>
            </a:r>
            <a:r>
              <a:rPr lang="ru-RU" altLang="ru-RU" sz="2500" dirty="0">
                <a:latin typeface="Times New Roman" panose="02020603050405020304" pitchFamily="18" charset="0"/>
              </a:rPr>
              <a:t>водных объектах </a:t>
            </a:r>
            <a:r>
              <a:rPr lang="ru-RU" altLang="ru-RU" sz="2500" dirty="0" smtClean="0">
                <a:latin typeface="Times New Roman" panose="02020603050405020304" pitchFamily="18" charset="0"/>
              </a:rPr>
              <a:t>в Курском </a:t>
            </a:r>
            <a:r>
              <a:rPr lang="ru-RU" altLang="ru-RU" sz="2500" dirty="0">
                <a:latin typeface="Times New Roman" panose="02020603050405020304" pitchFamily="18" charset="0"/>
              </a:rPr>
              <a:t>районе Курской области» </a:t>
            </a:r>
          </a:p>
        </p:txBody>
      </p:sp>
      <p:sp>
        <p:nvSpPr>
          <p:cNvPr id="89097" name="AutoShape 11"/>
          <p:cNvSpPr>
            <a:spLocks noChangeArrowheads="1"/>
          </p:cNvSpPr>
          <p:nvPr/>
        </p:nvSpPr>
        <p:spPr bwMode="auto">
          <a:xfrm>
            <a:off x="228600" y="2133600"/>
            <a:ext cx="4724400" cy="4343400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marL="342900" indent="-342900"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Общий объем финансирования </a:t>
            </a: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муниципальной программы: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2023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0,3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руб.;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0,4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руб.;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год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– 0,4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млн. руб.</a:t>
            </a:r>
          </a:p>
          <a:p>
            <a:pPr algn="ctr" eaLnBrk="1" hangingPunct="1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Бюджетные средства будут направлены на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мероприятия по устранению последствий после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пожаров и на тушение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торфянников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расположенных на территории Курского района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Курской области.</a:t>
            </a:r>
          </a:p>
          <a:p>
            <a:pPr marL="342900" indent="-342900" algn="ctr" eaLnBrk="1" hangingPunct="1">
              <a:defRPr/>
            </a:pPr>
            <a:endParaRPr lang="ru-RU" sz="14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9742" y="3613252"/>
            <a:ext cx="2767058" cy="263197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8235" y="2019300"/>
            <a:ext cx="2635577" cy="2635577"/>
          </a:xfrm>
          <a:prstGeom prst="rect">
            <a:avLst/>
          </a:prstGeo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92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15009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3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64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92165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92166" name="AutoShape 11"/>
          <p:cNvSpPr>
            <a:spLocks noChangeArrowheads="1"/>
          </p:cNvSpPr>
          <p:nvPr/>
        </p:nvSpPr>
        <p:spPr bwMode="auto">
          <a:xfrm>
            <a:off x="228600" y="152400"/>
            <a:ext cx="8610600" cy="14478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ru-RU" altLang="ru-RU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«Формирование законопослушного поведения участников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дорожного движения на территории  Курского  района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Курской области»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0" y="3750469"/>
            <a:ext cx="3352800" cy="25146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9150" y="1638300"/>
            <a:ext cx="3915758" cy="2364751"/>
          </a:xfrm>
          <a:prstGeom prst="rect">
            <a:avLst/>
          </a:prstGeom>
        </p:spPr>
      </p:pic>
      <p:sp>
        <p:nvSpPr>
          <p:cNvPr id="89097" name="AutoShape 11"/>
          <p:cNvSpPr>
            <a:spLocks noChangeArrowheads="1"/>
          </p:cNvSpPr>
          <p:nvPr/>
        </p:nvSpPr>
        <p:spPr bwMode="auto">
          <a:xfrm>
            <a:off x="228600" y="2057400"/>
            <a:ext cx="5029200" cy="4419600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25400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marL="342900" indent="-342900"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Общий объем финансирования </a:t>
            </a: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муниципальной программы: </a:t>
            </a:r>
          </a:p>
          <a:p>
            <a:pPr marL="342900" indent="-342900"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2023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год – не предусмотрены;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год - не предусмотрены;;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год – не предусмотрены.</a:t>
            </a:r>
          </a:p>
          <a:p>
            <a:pPr algn="ctr" eaLnBrk="1" hangingPunct="1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Мероприятия муниципальной программы: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«Организация и проведение акций «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Автокресло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детям»,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«Школьники! Соблюдайте ПДД»,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«Начинающие водители! К Вам обращаются дети»,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«Внимание – пешеход!», «Внимание каникулы»,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«Некуда спешить»;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«Организация и проведение профилактических мероприятий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«Используйте детское удерживающее устройство», 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«Школьные каникулы», «Внимание каникулы»,</a:t>
            </a:r>
          </a:p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«Безопасное колесо».</a:t>
            </a:r>
          </a:p>
          <a:p>
            <a:pPr eaLnBrk="1" hangingPunct="1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 eaLnBrk="1" hangingPunct="1">
              <a:defRPr/>
            </a:pPr>
            <a:endParaRPr lang="ru-RU" sz="14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93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92065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7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3188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93189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93190" name="AutoShape 11"/>
          <p:cNvSpPr>
            <a:spLocks noChangeArrowheads="1"/>
          </p:cNvSpPr>
          <p:nvPr/>
        </p:nvSpPr>
        <p:spPr bwMode="auto">
          <a:xfrm>
            <a:off x="381000" y="1066800"/>
            <a:ext cx="8534400" cy="40386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ru-RU" altLang="ru-RU" sz="2800" b="1" u="sng" dirty="0">
                <a:latin typeface="Times New Roman" panose="02020603050405020304" pitchFamily="18" charset="0"/>
              </a:rPr>
              <a:t>КОНТАКТНАЯ ИНФОРМАЦИЯ</a:t>
            </a:r>
            <a:r>
              <a:rPr lang="ru-RU" altLang="ru-RU" sz="2800" b="1" dirty="0">
                <a:latin typeface="Times New Roman" panose="02020603050405020304" pitchFamily="18" charset="0"/>
              </a:rPr>
              <a:t>:</a:t>
            </a:r>
          </a:p>
          <a:p>
            <a:pPr algn="ctr" eaLnBrk="1" hangingPunct="1">
              <a:buFontTx/>
              <a:buNone/>
            </a:pPr>
            <a:r>
              <a:rPr lang="ru-RU" altLang="ru-RU" sz="2400" dirty="0">
                <a:latin typeface="Times New Roman" panose="02020603050405020304" pitchFamily="18" charset="0"/>
              </a:rPr>
              <a:t>УПРАВЛЕНИЕ ПО БЮДЖЕТУ И НАЛОГАМ </a:t>
            </a:r>
          </a:p>
          <a:p>
            <a:pPr algn="ctr" eaLnBrk="1" hangingPunct="1">
              <a:buFontTx/>
              <a:buNone/>
            </a:pPr>
            <a:r>
              <a:rPr lang="ru-RU" altLang="ru-RU" sz="2400" dirty="0">
                <a:latin typeface="Times New Roman" panose="02020603050405020304" pitchFamily="18" charset="0"/>
              </a:rPr>
              <a:t>АДМИНИСТРАЦИИ КУРСКОГО РАЙОНА </a:t>
            </a:r>
          </a:p>
          <a:p>
            <a:pPr algn="ctr" eaLnBrk="1" hangingPunct="1">
              <a:buFontTx/>
              <a:buNone/>
            </a:pPr>
            <a:r>
              <a:rPr lang="ru-RU" altLang="ru-RU" sz="2400" dirty="0">
                <a:latin typeface="Times New Roman" panose="02020603050405020304" pitchFamily="18" charset="0"/>
              </a:rPr>
              <a:t>КУРСКОЙ ОБЛАСТИ.</a:t>
            </a:r>
          </a:p>
          <a:p>
            <a:pPr algn="ctr" eaLnBrk="1" hangingPunct="1">
              <a:buFontTx/>
              <a:buNone/>
            </a:pPr>
            <a:r>
              <a:rPr lang="ru-RU" altLang="ru-RU" sz="2400" dirty="0">
                <a:latin typeface="Times New Roman" panose="02020603050405020304" pitchFamily="18" charset="0"/>
              </a:rPr>
              <a:t>АДРЕС: Г. КУРСК, УЛ. БЕЛИНСКОГО, Д. 21.</a:t>
            </a:r>
          </a:p>
          <a:p>
            <a:pPr algn="ctr" eaLnBrk="1" hangingPunct="1">
              <a:buFontTx/>
              <a:buNone/>
            </a:pPr>
            <a:r>
              <a:rPr lang="ru-RU" altLang="ru-RU" sz="2400" dirty="0">
                <a:latin typeface="Times New Roman" panose="02020603050405020304" pitchFamily="18" charset="0"/>
              </a:rPr>
              <a:t>ТЕЛЕФОН: 8(4712) 52-77-90.</a:t>
            </a:r>
          </a:p>
          <a:p>
            <a:pPr algn="ctr" eaLnBrk="1" hangingPunct="1">
              <a:buFontTx/>
              <a:buNone/>
            </a:pPr>
            <a:r>
              <a:rPr lang="ru-RU" altLang="ru-RU" sz="2400" dirty="0">
                <a:latin typeface="Times New Roman" panose="02020603050405020304" pitchFamily="18" charset="0"/>
              </a:rPr>
              <a:t>Адрес электронной почты: </a:t>
            </a:r>
            <a:r>
              <a:rPr lang="en-US" altLang="ru-RU" sz="2400" dirty="0">
                <a:latin typeface="Times New Roman" panose="02020603050405020304" pitchFamily="18" charset="0"/>
              </a:rPr>
              <a:t>uprfinkurr@mail.ru</a:t>
            </a:r>
            <a:endParaRPr lang="ru-RU" altLang="ru-RU" sz="2400" dirty="0">
              <a:latin typeface="Times New Roman" panose="02020603050405020304" pitchFamily="18" charset="0"/>
            </a:endParaRPr>
          </a:p>
          <a:p>
            <a:pPr algn="ctr" eaLnBrk="1" hangingPunct="1">
              <a:buFontTx/>
              <a:buNone/>
            </a:pPr>
            <a:r>
              <a:rPr lang="ru-RU" altLang="ru-RU" sz="2400" dirty="0">
                <a:latin typeface="Times New Roman" panose="02020603050405020304" pitchFamily="18" charset="0"/>
              </a:rPr>
              <a:t>График работы: с 9.00. до 18.00. </a:t>
            </a:r>
          </a:p>
          <a:p>
            <a:pPr algn="ctr" eaLnBrk="1" hangingPunct="1">
              <a:buFontTx/>
              <a:buNone/>
            </a:pPr>
            <a:r>
              <a:rPr lang="ru-RU" altLang="ru-RU" sz="2400" dirty="0">
                <a:latin typeface="Times New Roman" panose="02020603050405020304" pitchFamily="18" charset="0"/>
              </a:rPr>
              <a:t>(выходные: суббота и воскресенье)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94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96892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1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4212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94213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94214" name="AutoShape 11"/>
          <p:cNvSpPr>
            <a:spLocks noChangeArrowheads="1"/>
          </p:cNvSpPr>
          <p:nvPr/>
        </p:nvSpPr>
        <p:spPr bwMode="auto">
          <a:xfrm>
            <a:off x="381000" y="609600"/>
            <a:ext cx="8534400" cy="51054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ru-RU" altLang="ru-RU" sz="1800" b="1" dirty="0">
                <a:latin typeface="Times New Roman" panose="02020603050405020304" pitchFamily="18" charset="0"/>
              </a:rPr>
              <a:t>Уважаемые жители и гости Курского района!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 dirty="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Обращаем Ваше внимание, </a:t>
            </a:r>
            <a:endParaRPr lang="ru-RU" altLang="ru-RU" sz="1800" dirty="0" smtClean="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 smtClean="0">
                <a:latin typeface="Times New Roman" panose="02020603050405020304" pitchFamily="18" charset="0"/>
              </a:rPr>
              <a:t>с решением </a:t>
            </a:r>
            <a:r>
              <a:rPr lang="ru-RU" altLang="ru-RU" sz="1800" dirty="0">
                <a:latin typeface="Times New Roman" panose="02020603050405020304" pitchFamily="18" charset="0"/>
              </a:rPr>
              <a:t>Представительного Собрания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Курского района Курской области </a:t>
            </a:r>
            <a:r>
              <a:rPr lang="ru-RU" altLang="ru-RU" sz="1800" dirty="0" smtClean="0">
                <a:latin typeface="Times New Roman" panose="02020603050405020304" pitchFamily="18" charset="0"/>
              </a:rPr>
              <a:t>от 9 декабря 2022 года № 33-4-278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 smtClean="0">
                <a:latin typeface="Times New Roman" panose="02020603050405020304" pitchFamily="18" charset="0"/>
              </a:rPr>
              <a:t>«О </a:t>
            </a:r>
            <a:r>
              <a:rPr lang="ru-RU" altLang="ru-RU" sz="1800" dirty="0">
                <a:latin typeface="Times New Roman" panose="02020603050405020304" pitchFamily="18" charset="0"/>
              </a:rPr>
              <a:t>бюджете Курского района Курской области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на </a:t>
            </a:r>
            <a:r>
              <a:rPr lang="ru-RU" altLang="ru-RU" sz="1800" dirty="0" smtClean="0">
                <a:latin typeface="Times New Roman" panose="02020603050405020304" pitchFamily="18" charset="0"/>
              </a:rPr>
              <a:t>2023 </a:t>
            </a:r>
            <a:r>
              <a:rPr lang="ru-RU" altLang="ru-RU" sz="1800" dirty="0">
                <a:latin typeface="Times New Roman" panose="02020603050405020304" pitchFamily="18" charset="0"/>
              </a:rPr>
              <a:t>год и на плановый период </a:t>
            </a:r>
            <a:r>
              <a:rPr lang="ru-RU" altLang="ru-RU" sz="1800" dirty="0" smtClean="0">
                <a:latin typeface="Times New Roman" panose="02020603050405020304" pitchFamily="18" charset="0"/>
              </a:rPr>
              <a:t>2024 </a:t>
            </a:r>
            <a:r>
              <a:rPr lang="ru-RU" altLang="ru-RU" sz="1800" dirty="0">
                <a:latin typeface="Times New Roman" panose="02020603050405020304" pitchFamily="18" charset="0"/>
              </a:rPr>
              <a:t>и </a:t>
            </a:r>
            <a:r>
              <a:rPr lang="ru-RU" altLang="ru-RU" sz="1800" dirty="0" smtClean="0">
                <a:latin typeface="Times New Roman" panose="02020603050405020304" pitchFamily="18" charset="0"/>
              </a:rPr>
              <a:t>2025 </a:t>
            </a:r>
            <a:r>
              <a:rPr lang="ru-RU" altLang="ru-RU" sz="1800" dirty="0">
                <a:latin typeface="Times New Roman" panose="02020603050405020304" pitchFamily="18" charset="0"/>
              </a:rPr>
              <a:t>годы», </a:t>
            </a:r>
            <a:endParaRPr lang="ru-RU" altLang="ru-RU" sz="1800" dirty="0" smtClean="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 smtClean="0">
                <a:latin typeface="Times New Roman" panose="02020603050405020304" pitchFamily="18" charset="0"/>
              </a:rPr>
              <a:t>а </a:t>
            </a:r>
            <a:r>
              <a:rPr lang="ru-RU" altLang="ru-RU" sz="1800" dirty="0">
                <a:latin typeface="Times New Roman" panose="02020603050405020304" pitchFamily="18" charset="0"/>
              </a:rPr>
              <a:t>также с последующими </a:t>
            </a:r>
            <a:r>
              <a:rPr lang="ru-RU" altLang="ru-RU" sz="1800" dirty="0" smtClean="0">
                <a:latin typeface="Times New Roman" panose="02020603050405020304" pitchFamily="18" charset="0"/>
              </a:rPr>
              <a:t>внесенными </a:t>
            </a:r>
            <a:r>
              <a:rPr lang="ru-RU" altLang="ru-RU" sz="1800" dirty="0">
                <a:latin typeface="Times New Roman" panose="02020603050405020304" pitchFamily="18" charset="0"/>
              </a:rPr>
              <a:t>изменениями </a:t>
            </a:r>
            <a:endParaRPr lang="ru-RU" altLang="ru-RU" sz="1800" dirty="0" smtClean="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 smtClean="0">
                <a:latin typeface="Times New Roman" panose="02020603050405020304" pitchFamily="18" charset="0"/>
              </a:rPr>
              <a:t>в </a:t>
            </a:r>
            <a:r>
              <a:rPr lang="ru-RU" altLang="ru-RU" sz="1800" dirty="0">
                <a:latin typeface="Times New Roman" panose="02020603050405020304" pitchFamily="18" charset="0"/>
              </a:rPr>
              <a:t>данное решение можно </a:t>
            </a:r>
            <a:r>
              <a:rPr lang="ru-RU" altLang="ru-RU" sz="1800" dirty="0" smtClean="0">
                <a:latin typeface="Times New Roman" panose="02020603050405020304" pitchFamily="18" charset="0"/>
              </a:rPr>
              <a:t>ознакомиться </a:t>
            </a:r>
            <a:endParaRPr lang="ru-RU" altLang="ru-RU" sz="1800" dirty="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на официальном сайте Курского района Курской </a:t>
            </a:r>
            <a:r>
              <a:rPr lang="ru-RU" altLang="ru-RU" sz="1800" dirty="0" smtClean="0">
                <a:latin typeface="Times New Roman" panose="02020603050405020304" pitchFamily="18" charset="0"/>
              </a:rPr>
              <a:t>области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 smtClean="0">
                <a:latin typeface="Times New Roman" panose="02020603050405020304" pitchFamily="18" charset="0"/>
              </a:rPr>
              <a:t>в разделе </a:t>
            </a:r>
            <a:r>
              <a:rPr lang="ru-RU" altLang="ru-RU" sz="1800" dirty="0" smtClean="0">
                <a:latin typeface="Times New Roman" panose="02020603050405020304" pitchFamily="18" charset="0"/>
              </a:rPr>
              <a:t>«Муниципальные правовые акты»,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п</a:t>
            </a:r>
            <a:r>
              <a:rPr lang="ru-RU" altLang="ru-RU" sz="1800" dirty="0" smtClean="0">
                <a:latin typeface="Times New Roman" panose="02020603050405020304" pitchFamily="18" charset="0"/>
              </a:rPr>
              <a:t>одраздел «Представительное Собрание Курского района Курской области»</a:t>
            </a:r>
            <a:r>
              <a:rPr lang="ru-RU" altLang="ru-RU" sz="1800" dirty="0" smtClean="0">
                <a:latin typeface="Times New Roman" panose="02020603050405020304" pitchFamily="18" charset="0"/>
              </a:rPr>
              <a:t>.</a:t>
            </a:r>
            <a:endParaRPr lang="ru-RU" altLang="ru-RU" sz="1800" dirty="0">
              <a:latin typeface="Times New Roman" panose="020206030504050203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95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0662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5" name="Picture 2" descr="фон голубой с переходом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5236" name="Rectangle 10"/>
          <p:cNvSpPr>
            <a:spLocks noChangeArrowheads="1"/>
          </p:cNvSpPr>
          <p:nvPr/>
        </p:nvSpPr>
        <p:spPr bwMode="auto">
          <a:xfrm>
            <a:off x="685800" y="1524000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</a:endParaRPr>
          </a:p>
        </p:txBody>
      </p:sp>
      <p:sp>
        <p:nvSpPr>
          <p:cNvPr id="95237" name="Rectangle 11"/>
          <p:cNvSpPr>
            <a:spLocks noChangeArrowheads="1"/>
          </p:cNvSpPr>
          <p:nvPr/>
        </p:nvSpPr>
        <p:spPr bwMode="auto">
          <a:xfrm>
            <a:off x="914400" y="1676400"/>
            <a:ext cx="7620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95238" name="AutoShape 11"/>
          <p:cNvSpPr>
            <a:spLocks noChangeArrowheads="1"/>
          </p:cNvSpPr>
          <p:nvPr/>
        </p:nvSpPr>
        <p:spPr bwMode="auto">
          <a:xfrm>
            <a:off x="381000" y="990600"/>
            <a:ext cx="8534400" cy="40386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ru-RU" altLang="ru-RU" b="1" dirty="0">
                <a:latin typeface="Times New Roman" panose="02020603050405020304" pitchFamily="18" charset="0"/>
              </a:rPr>
              <a:t>СПАСИБО, </a:t>
            </a:r>
          </a:p>
          <a:p>
            <a:pPr algn="ctr" eaLnBrk="1" hangingPunct="1">
              <a:buFontTx/>
              <a:buNone/>
            </a:pPr>
            <a:r>
              <a:rPr lang="ru-RU" altLang="ru-RU" dirty="0">
                <a:latin typeface="Times New Roman" panose="02020603050405020304" pitchFamily="18" charset="0"/>
              </a:rPr>
              <a:t>ЧТО ПОСЕТИЛИ </a:t>
            </a:r>
          </a:p>
          <a:p>
            <a:pPr algn="ctr" eaLnBrk="1" hangingPunct="1">
              <a:buFontTx/>
              <a:buNone/>
            </a:pPr>
            <a:r>
              <a:rPr lang="ru-RU" altLang="ru-RU" dirty="0">
                <a:latin typeface="Times New Roman" panose="02020603050405020304" pitchFamily="18" charset="0"/>
              </a:rPr>
              <a:t>ИНФОРМАЦИОННЫЙ РЕСУРС </a:t>
            </a:r>
          </a:p>
          <a:p>
            <a:pPr algn="ctr" eaLnBrk="1" hangingPunct="1">
              <a:buFontTx/>
              <a:buNone/>
            </a:pPr>
            <a:r>
              <a:rPr lang="ru-RU" altLang="ru-RU" dirty="0">
                <a:latin typeface="Times New Roman" panose="02020603050405020304" pitchFamily="18" charset="0"/>
              </a:rPr>
              <a:t>«БЮДЖЕТ ДЛЯ ГРАЖДАН»</a:t>
            </a:r>
          </a:p>
          <a:p>
            <a:pPr algn="ctr" eaLnBrk="1" hangingPunct="1">
              <a:buFontTx/>
              <a:buNone/>
            </a:pPr>
            <a:r>
              <a:rPr lang="ru-RU" altLang="ru-RU" dirty="0">
                <a:latin typeface="Times New Roman" panose="02020603050405020304" pitchFamily="18" charset="0"/>
              </a:rPr>
              <a:t>КУРСКОГО РАЙОНА </a:t>
            </a:r>
          </a:p>
          <a:p>
            <a:pPr algn="ctr" eaLnBrk="1" hangingPunct="1">
              <a:buFontTx/>
              <a:buNone/>
            </a:pPr>
            <a:r>
              <a:rPr lang="ru-RU" altLang="ru-RU" dirty="0">
                <a:latin typeface="Times New Roman" panose="02020603050405020304" pitchFamily="18" charset="0"/>
              </a:rPr>
              <a:t>КУРСКОЙ ОБЛАСТИ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080C40-58E8-410E-8EAD-2C84F91B89CA}" type="slidenum">
              <a:rPr lang="ru-RU" altLang="ru-RU" smtClean="0"/>
              <a:pPr>
                <a:defRPr/>
              </a:pPr>
              <a:t>96</a:t>
            </a:fld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14088</TotalTime>
  <Words>9560</Words>
  <Application>Microsoft Office PowerPoint</Application>
  <PresentationFormat>Экран (4:3)</PresentationFormat>
  <Paragraphs>2287</Paragraphs>
  <Slides>96</Slides>
  <Notes>26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96</vt:i4>
      </vt:variant>
    </vt:vector>
  </HeadingPairs>
  <TitlesOfParts>
    <vt:vector size="101" baseType="lpstr">
      <vt:lpstr>Arial</vt:lpstr>
      <vt:lpstr>Monotype Corsiva</vt:lpstr>
      <vt:lpstr>Times New Roman</vt:lpstr>
      <vt:lpstr>Оформление по умолчанию</vt:lpstr>
      <vt:lpstr>Диаграмма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</vt:lpstr>
      <vt:lpstr>  </vt:lpstr>
      <vt:lpstr>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Яковлева</dc:creator>
  <cp:lastModifiedBy>user</cp:lastModifiedBy>
  <cp:revision>2332</cp:revision>
  <cp:lastPrinted>2022-11-17T11:00:56Z</cp:lastPrinted>
  <dcterms:created xsi:type="dcterms:W3CDTF">1601-01-01T00:00:00Z</dcterms:created>
  <dcterms:modified xsi:type="dcterms:W3CDTF">2022-12-13T07:14:13Z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